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3"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721" autoAdjust="0"/>
    <p:restoredTop sz="94660"/>
  </p:normalViewPr>
  <p:slideViewPr>
    <p:cSldViewPr>
      <p:cViewPr>
        <p:scale>
          <a:sx n="106" d="100"/>
          <a:sy n="106" d="100"/>
        </p:scale>
        <p:origin x="-654" y="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566F6B-DCCF-4F46-8534-C5C82E229C18}" type="datetimeFigureOut">
              <a:rPr lang="en-US" smtClean="0"/>
              <a:pPr/>
              <a:t>2020-04-17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F65352-B13B-43BB-8D85-5028821B32F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MIME:</a:t>
            </a:r>
            <a:r>
              <a:rPr lang="en-US" sz="1200" b="0" i="0" kern="1200" dirty="0" smtClean="0">
                <a:solidFill>
                  <a:schemeClr val="tx1"/>
                </a:solidFill>
                <a:latin typeface="+mn-lt"/>
                <a:ea typeface="+mn-ea"/>
                <a:cs typeface="+mn-cs"/>
              </a:rPr>
              <a:t> an Internet standard that extends the format of email to support: Text in character sets other than ASCII. Non-text attachments: audio, video, images, application programs etc</a:t>
            </a:r>
            <a:endParaRPr lang="en-US" dirty="0"/>
          </a:p>
        </p:txBody>
      </p:sp>
      <p:sp>
        <p:nvSpPr>
          <p:cNvPr id="4" name="Slide Number Placeholder 3"/>
          <p:cNvSpPr>
            <a:spLocks noGrp="1"/>
          </p:cNvSpPr>
          <p:nvPr>
            <p:ph type="sldNum" sz="quarter" idx="10"/>
          </p:nvPr>
        </p:nvSpPr>
        <p:spPr/>
        <p:txBody>
          <a:bodyPr/>
          <a:lstStyle/>
          <a:p>
            <a:fld id="{BEF65352-B13B-43BB-8D85-5028821B32F8}"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98EF9-4E10-4A31-80CE-09EF51EF3E83}" type="datetimeFigureOut">
              <a:rPr lang="en-US" smtClean="0"/>
              <a:pPr/>
              <a:t>2020-04-17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3DEE10-FAEC-49FF-9074-5AFA66A1E08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98EF9-4E10-4A31-80CE-09EF51EF3E83}" type="datetimeFigureOut">
              <a:rPr lang="en-US" smtClean="0"/>
              <a:pPr/>
              <a:t>2020-04-17</a:t>
            </a:fld>
            <a:endParaRPr lang="en-US"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DEE10-FAEC-49FF-9074-5AFA66A1E08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facebook.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mail.google.com/mail/u/0/?pli=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52400"/>
            <a:ext cx="9144000" cy="369332"/>
          </a:xfrm>
          <a:prstGeom prst="rect">
            <a:avLst/>
          </a:prstGeom>
          <a:noFill/>
        </p:spPr>
        <p:txBody>
          <a:bodyPr wrap="square" rtlCol="0">
            <a:spAutoFit/>
          </a:bodyPr>
          <a:lstStyle/>
          <a:p>
            <a:pPr algn="ctr"/>
            <a:r>
              <a:rPr lang="en-US" b="1" dirty="0" smtClean="0"/>
              <a:t>UNIT-4</a:t>
            </a:r>
            <a:endParaRPr lang="en-US" b="1" dirty="0"/>
          </a:p>
        </p:txBody>
      </p:sp>
      <p:sp>
        <p:nvSpPr>
          <p:cNvPr id="5" name="TextBox 4"/>
          <p:cNvSpPr txBox="1"/>
          <p:nvPr/>
        </p:nvSpPr>
        <p:spPr>
          <a:xfrm>
            <a:off x="228600" y="533400"/>
            <a:ext cx="8686800" cy="6324808"/>
          </a:xfrm>
          <a:prstGeom prst="rect">
            <a:avLst/>
          </a:prstGeom>
          <a:noFill/>
        </p:spPr>
        <p:txBody>
          <a:bodyPr wrap="square" rtlCol="0">
            <a:spAutoFit/>
          </a:bodyPr>
          <a:lstStyle/>
          <a:p>
            <a:r>
              <a:rPr lang="en-US" sz="1600" b="1" u="sng" dirty="0" smtClean="0"/>
              <a:t>HTTP header and output control functions:</a:t>
            </a:r>
            <a:endParaRPr lang="en-US" sz="1400" dirty="0" smtClean="0"/>
          </a:p>
          <a:p>
            <a:pPr lvl="1">
              <a:lnSpc>
                <a:spcPct val="150000"/>
              </a:lnSpc>
              <a:buFont typeface="Arial" pitchFamily="34" charset="0"/>
              <a:buChar char="•"/>
            </a:pPr>
            <a:r>
              <a:rPr lang="en-US" sz="1400" dirty="0" smtClean="0"/>
              <a:t> HTTP: Hypertext </a:t>
            </a:r>
            <a:r>
              <a:rPr lang="en-US" sz="1400" dirty="0"/>
              <a:t>Transfer </a:t>
            </a:r>
            <a:r>
              <a:rPr lang="en-US" sz="1400" dirty="0" smtClean="0"/>
              <a:t>Protocol</a:t>
            </a:r>
          </a:p>
          <a:p>
            <a:pPr lvl="1">
              <a:lnSpc>
                <a:spcPct val="150000"/>
              </a:lnSpc>
              <a:buFont typeface="Arial" pitchFamily="34" charset="0"/>
              <a:buChar char="•"/>
            </a:pPr>
            <a:r>
              <a:rPr lang="en-US" sz="1400" dirty="0"/>
              <a:t> This protocol governs how </a:t>
            </a:r>
            <a:r>
              <a:rPr lang="en-US" sz="1400" b="1" dirty="0"/>
              <a:t>web browsers </a:t>
            </a:r>
            <a:r>
              <a:rPr lang="en-US" sz="1400" dirty="0"/>
              <a:t>request files from web servers and how the servers send the files </a:t>
            </a:r>
            <a:r>
              <a:rPr lang="en-US" sz="1400" dirty="0" smtClean="0"/>
              <a:t> </a:t>
            </a:r>
          </a:p>
          <a:p>
            <a:pPr lvl="1">
              <a:lnSpc>
                <a:spcPct val="150000"/>
              </a:lnSpc>
            </a:pPr>
            <a:r>
              <a:rPr lang="en-US" sz="1400" dirty="0"/>
              <a:t> </a:t>
            </a:r>
            <a:r>
              <a:rPr lang="en-US" sz="1400" dirty="0" smtClean="0"/>
              <a:t>  back.</a:t>
            </a:r>
          </a:p>
          <a:p>
            <a:pPr lvl="1">
              <a:lnSpc>
                <a:spcPct val="150000"/>
              </a:lnSpc>
              <a:buFont typeface="Arial" pitchFamily="34" charset="0"/>
              <a:buChar char="•"/>
            </a:pPr>
            <a:r>
              <a:rPr lang="en-US" sz="1400" dirty="0"/>
              <a:t> When a web browser requests a web page, it sends an HTTP request message to a web server</a:t>
            </a:r>
            <a:r>
              <a:rPr lang="en-US" sz="1400" dirty="0" smtClean="0"/>
              <a:t>.</a:t>
            </a:r>
          </a:p>
          <a:p>
            <a:pPr lvl="1">
              <a:lnSpc>
                <a:spcPct val="150000"/>
              </a:lnSpc>
              <a:buFont typeface="Arial" pitchFamily="34" charset="0"/>
              <a:buChar char="•"/>
            </a:pPr>
            <a:r>
              <a:rPr lang="en-US" sz="1400" dirty="0"/>
              <a:t> The request message always includes some header information, and it sometimes also includes a body</a:t>
            </a:r>
            <a:r>
              <a:rPr lang="en-US" sz="1400" dirty="0" smtClean="0"/>
              <a:t>.</a:t>
            </a:r>
          </a:p>
          <a:p>
            <a:pPr lvl="1">
              <a:lnSpc>
                <a:spcPct val="150000"/>
              </a:lnSpc>
              <a:buFont typeface="Arial" pitchFamily="34" charset="0"/>
              <a:buChar char="•"/>
            </a:pPr>
            <a:r>
              <a:rPr lang="en-US" sz="1400" dirty="0"/>
              <a:t> </a:t>
            </a:r>
            <a:r>
              <a:rPr lang="en-US" sz="1400" dirty="0" smtClean="0"/>
              <a:t>The </a:t>
            </a:r>
            <a:r>
              <a:rPr lang="en-US" sz="1400" dirty="0"/>
              <a:t>web server responds with a reply message, which always includes header information and usually </a:t>
            </a:r>
            <a:r>
              <a:rPr lang="en-US" sz="1400" dirty="0" smtClean="0"/>
              <a:t> </a:t>
            </a:r>
          </a:p>
          <a:p>
            <a:pPr lvl="1">
              <a:lnSpc>
                <a:spcPct val="150000"/>
              </a:lnSpc>
            </a:pPr>
            <a:r>
              <a:rPr lang="en-US" sz="1400" dirty="0"/>
              <a:t> </a:t>
            </a:r>
            <a:r>
              <a:rPr lang="en-US" sz="1400" dirty="0" smtClean="0"/>
              <a:t>   contains </a:t>
            </a:r>
            <a:r>
              <a:rPr lang="en-US" sz="1400" dirty="0"/>
              <a:t>a body. The first line of an HTTP request looks like this</a:t>
            </a:r>
            <a:r>
              <a:rPr lang="en-US" sz="1400" dirty="0" smtClean="0"/>
              <a:t>:					 	</a:t>
            </a:r>
            <a:r>
              <a:rPr lang="en-US" sz="1400" b="1" dirty="0" smtClean="0"/>
              <a:t>GET </a:t>
            </a:r>
            <a:r>
              <a:rPr lang="en-US" sz="1400" b="1" dirty="0"/>
              <a:t>/index.html </a:t>
            </a:r>
            <a:r>
              <a:rPr lang="en-US" sz="1400" b="1" dirty="0" smtClean="0"/>
              <a:t>HTTP/1.1</a:t>
            </a:r>
          </a:p>
          <a:p>
            <a:pPr lvl="1">
              <a:lnSpc>
                <a:spcPct val="150000"/>
              </a:lnSpc>
              <a:buFont typeface="Arial" pitchFamily="34" charset="0"/>
              <a:buChar char="•"/>
            </a:pPr>
            <a:r>
              <a:rPr lang="en-US" sz="1400" b="1" dirty="0"/>
              <a:t> </a:t>
            </a:r>
            <a:r>
              <a:rPr lang="en-US" sz="1400" dirty="0"/>
              <a:t>This line specifies an HTTP command, called a </a:t>
            </a:r>
            <a:r>
              <a:rPr lang="en-US" sz="1400" i="1" dirty="0"/>
              <a:t>method</a:t>
            </a:r>
            <a:r>
              <a:rPr lang="en-US" sz="1400" dirty="0"/>
              <a:t>, followed by the address of a document and the version of the HTTP protocol being used</a:t>
            </a:r>
            <a:r>
              <a:rPr lang="en-US" sz="1400" dirty="0" smtClean="0"/>
              <a:t>.</a:t>
            </a:r>
          </a:p>
          <a:p>
            <a:pPr lvl="1">
              <a:lnSpc>
                <a:spcPct val="150000"/>
              </a:lnSpc>
              <a:buFont typeface="Arial" pitchFamily="34" charset="0"/>
              <a:buChar char="•"/>
            </a:pPr>
            <a:r>
              <a:rPr lang="en-US" sz="1400" dirty="0" smtClean="0"/>
              <a:t> The </a:t>
            </a:r>
            <a:r>
              <a:rPr lang="en-US" sz="1400" dirty="0"/>
              <a:t>request is using the GET method to ask for the </a:t>
            </a:r>
            <a:r>
              <a:rPr lang="en-US" sz="1400" i="1" dirty="0"/>
              <a:t>index.html </a:t>
            </a:r>
            <a:r>
              <a:rPr lang="en-US" sz="1400" dirty="0"/>
              <a:t>document using HTTP 1.1. After this initial line, the request can contain optional header information that gives the server additional data about the request</a:t>
            </a:r>
            <a:r>
              <a:rPr lang="en-US" sz="1400" dirty="0" smtClean="0"/>
              <a:t>.	</a:t>
            </a:r>
            <a:r>
              <a:rPr lang="en-US" sz="1400" b="1" dirty="0"/>
              <a:t> User-Agent: Mozilla/5.0 (Windows 2000; U) Opera 6.0	[en</a:t>
            </a:r>
            <a:r>
              <a:rPr lang="en-US" sz="1400" b="1" dirty="0" smtClean="0"/>
              <a:t>]</a:t>
            </a:r>
          </a:p>
          <a:p>
            <a:pPr lvl="1">
              <a:lnSpc>
                <a:spcPct val="150000"/>
              </a:lnSpc>
            </a:pPr>
            <a:r>
              <a:rPr lang="en-US" sz="1400" b="1" dirty="0"/>
              <a:t>	</a:t>
            </a:r>
            <a:r>
              <a:rPr lang="en-US" sz="1400" b="1" dirty="0" smtClean="0"/>
              <a:t> </a:t>
            </a:r>
            <a:r>
              <a:rPr lang="en-US" sz="1400" b="1" dirty="0"/>
              <a:t>Accept: image/gif, image/jpeg, text/*, </a:t>
            </a:r>
            <a:r>
              <a:rPr lang="en-US" sz="1400" b="1" dirty="0" smtClean="0"/>
              <a:t>*/*</a:t>
            </a:r>
          </a:p>
          <a:p>
            <a:pPr lvl="1">
              <a:lnSpc>
                <a:spcPct val="150000"/>
              </a:lnSpc>
              <a:buFont typeface="Arial" pitchFamily="34" charset="0"/>
              <a:buChar char="•"/>
            </a:pPr>
            <a:r>
              <a:rPr lang="en-US" sz="1400" dirty="0" smtClean="0"/>
              <a:t> The </a:t>
            </a:r>
            <a:r>
              <a:rPr lang="en-US" sz="1400" dirty="0"/>
              <a:t>User-Agent header </a:t>
            </a:r>
            <a:r>
              <a:rPr lang="en-US" sz="1400" b="1" dirty="0"/>
              <a:t>provides information about the web browser</a:t>
            </a:r>
            <a:r>
              <a:rPr lang="en-US" sz="1400" dirty="0"/>
              <a:t>, while the Accept header specifies the MIME </a:t>
            </a:r>
            <a:r>
              <a:rPr lang="en-US" sz="1400" dirty="0" smtClean="0"/>
              <a:t>types (</a:t>
            </a:r>
            <a:r>
              <a:rPr lang="en-US" sz="1400" b="1" dirty="0"/>
              <a:t>Multipurpose Internet Mail </a:t>
            </a:r>
            <a:r>
              <a:rPr lang="en-US" sz="1400" b="1" dirty="0" smtClean="0"/>
              <a:t>Extensions</a:t>
            </a:r>
            <a:r>
              <a:rPr lang="en-US" sz="1400" dirty="0" smtClean="0"/>
              <a:t>) </a:t>
            </a:r>
            <a:r>
              <a:rPr lang="en-US" sz="1400" dirty="0"/>
              <a:t>that the browser </a:t>
            </a:r>
            <a:r>
              <a:rPr lang="en-US" sz="1400" dirty="0" smtClean="0"/>
              <a:t>accepts.</a:t>
            </a:r>
          </a:p>
          <a:p>
            <a:pPr lvl="1">
              <a:lnSpc>
                <a:spcPct val="150000"/>
              </a:lnSpc>
              <a:buFont typeface="Arial" pitchFamily="34" charset="0"/>
              <a:buChar char="•"/>
            </a:pPr>
            <a:r>
              <a:rPr lang="en-US" sz="1400" b="1" dirty="0"/>
              <a:t> </a:t>
            </a:r>
            <a:r>
              <a:rPr lang="en-US" sz="1400" dirty="0"/>
              <a:t>After any headers, the request contains a blank line to indicate the end of the header section</a:t>
            </a:r>
            <a:r>
              <a:rPr lang="en-US" sz="1400" dirty="0" smtClean="0"/>
              <a:t>.</a:t>
            </a:r>
          </a:p>
          <a:p>
            <a:pPr lvl="1">
              <a:buFont typeface="Arial" pitchFamily="34" charset="0"/>
              <a:buChar char="•"/>
            </a:pPr>
            <a:r>
              <a:rPr lang="en-US" sz="1400" b="1" dirty="0" smtClean="0"/>
              <a:t>  </a:t>
            </a:r>
            <a:r>
              <a:rPr lang="en-US" sz="1400" dirty="0" smtClean="0"/>
              <a:t>The </a:t>
            </a:r>
            <a:r>
              <a:rPr lang="en-US" sz="1400" dirty="0"/>
              <a:t>web server receives the request, processes it, and sends a response. The first </a:t>
            </a:r>
            <a:r>
              <a:rPr lang="en-US" sz="1400" dirty="0" smtClean="0"/>
              <a:t> </a:t>
            </a:r>
          </a:p>
          <a:p>
            <a:pPr lvl="1"/>
            <a:r>
              <a:rPr lang="en-US" sz="1400" dirty="0"/>
              <a:t> </a:t>
            </a:r>
            <a:r>
              <a:rPr lang="en-US" sz="1400" dirty="0" smtClean="0"/>
              <a:t>  line </a:t>
            </a:r>
            <a:r>
              <a:rPr lang="en-US" sz="1400" dirty="0"/>
              <a:t>of an HTTP response looks like this</a:t>
            </a:r>
            <a:r>
              <a:rPr lang="en-US" sz="1400" dirty="0" smtClean="0"/>
              <a:t>:</a:t>
            </a:r>
            <a:r>
              <a:rPr lang="en-US" dirty="0" smtClean="0"/>
              <a:t>	</a:t>
            </a:r>
            <a:r>
              <a:rPr lang="en-US" sz="1400" b="1" dirty="0" smtClean="0"/>
              <a:t>HTTP/1.1 </a:t>
            </a:r>
            <a:r>
              <a:rPr lang="en-US" sz="1400" b="1" dirty="0"/>
              <a:t>200 	</a:t>
            </a:r>
            <a:r>
              <a:rPr lang="en-US" sz="1400" b="1" dirty="0" smtClean="0"/>
              <a:t>OK</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4308872"/>
          </a:xfrm>
          <a:prstGeom prst="rect">
            <a:avLst/>
          </a:prstGeom>
          <a:noFill/>
        </p:spPr>
        <p:txBody>
          <a:bodyPr wrap="square" rtlCol="0">
            <a:spAutoFit/>
          </a:bodyPr>
          <a:lstStyle/>
          <a:p>
            <a:r>
              <a:rPr lang="en-US" sz="1400" dirty="0"/>
              <a:t>This line specifies the </a:t>
            </a:r>
            <a:r>
              <a:rPr lang="en-US" sz="1400" b="1" dirty="0"/>
              <a:t>protocol version</a:t>
            </a:r>
            <a:r>
              <a:rPr lang="en-US" sz="1400" dirty="0"/>
              <a:t>, a </a:t>
            </a:r>
            <a:r>
              <a:rPr lang="en-US" sz="1400" b="1" dirty="0" smtClean="0"/>
              <a:t>status code</a:t>
            </a:r>
            <a:r>
              <a:rPr lang="en-US" sz="1400" dirty="0" smtClean="0"/>
              <a:t>, </a:t>
            </a:r>
            <a:r>
              <a:rPr lang="en-US" sz="1400" dirty="0"/>
              <a:t>and a </a:t>
            </a:r>
            <a:r>
              <a:rPr lang="en-US" sz="1400" b="1" dirty="0"/>
              <a:t>description of that code</a:t>
            </a:r>
            <a:r>
              <a:rPr lang="en-US" sz="1400" dirty="0"/>
              <a:t>. In this case, the status code is "200</a:t>
            </a:r>
            <a:r>
              <a:rPr lang="en-US" sz="1400" b="1" dirty="0"/>
              <a:t>,"</a:t>
            </a:r>
            <a:r>
              <a:rPr lang="en-US" sz="1400" dirty="0"/>
              <a:t> meaning that </a:t>
            </a:r>
            <a:r>
              <a:rPr lang="en-US" sz="1400" b="1" dirty="0"/>
              <a:t>the request was successful </a:t>
            </a:r>
            <a:r>
              <a:rPr lang="en-US" sz="1400" dirty="0"/>
              <a:t>(hence the description "OK"). After </a:t>
            </a:r>
            <a:r>
              <a:rPr lang="en-US" sz="1400" dirty="0" smtClean="0"/>
              <a:t>the </a:t>
            </a:r>
            <a:r>
              <a:rPr lang="en-US" sz="1400" dirty="0"/>
              <a:t>status line, the </a:t>
            </a:r>
            <a:r>
              <a:rPr lang="en-US" sz="1400" b="1" dirty="0"/>
              <a:t>response</a:t>
            </a:r>
            <a:r>
              <a:rPr lang="en-US" sz="1400" dirty="0"/>
              <a:t> contains </a:t>
            </a:r>
            <a:r>
              <a:rPr lang="en-US" sz="1400" b="1" dirty="0"/>
              <a:t>headers</a:t>
            </a:r>
            <a:r>
              <a:rPr lang="en-US" sz="1400" dirty="0"/>
              <a:t> that give </a:t>
            </a:r>
            <a:r>
              <a:rPr lang="en-US" sz="1400" b="1" dirty="0"/>
              <a:t>the client additional information about the response</a:t>
            </a:r>
            <a:r>
              <a:rPr lang="en-US" sz="1400" dirty="0"/>
              <a:t>. For example</a:t>
            </a:r>
            <a:r>
              <a:rPr lang="en-US" sz="1400" dirty="0" smtClean="0"/>
              <a:t>:</a:t>
            </a:r>
          </a:p>
          <a:p>
            <a:endParaRPr lang="en-US" sz="1400" dirty="0"/>
          </a:p>
          <a:p>
            <a:pPr lvl="2"/>
            <a:r>
              <a:rPr lang="en-US" sz="1400" b="1" dirty="0"/>
              <a:t>Date: Sat, 22 Jan 2006 20:25:12 GMT</a:t>
            </a:r>
          </a:p>
          <a:p>
            <a:pPr lvl="2"/>
            <a:r>
              <a:rPr lang="en-US" sz="1400" b="1" dirty="0"/>
              <a:t>Server: Apache 1.3.33 (Unix) mod_perl/1.26 PHP/5.0.4 Content-Type: text/html</a:t>
            </a:r>
          </a:p>
          <a:p>
            <a:pPr lvl="2"/>
            <a:r>
              <a:rPr lang="en-US" sz="1400" b="1" dirty="0"/>
              <a:t>Content-Length: </a:t>
            </a:r>
            <a:r>
              <a:rPr lang="en-US" sz="1400" b="1" dirty="0" smtClean="0"/>
              <a:t>141</a:t>
            </a:r>
          </a:p>
          <a:p>
            <a:pPr lvl="2"/>
            <a:endParaRPr lang="en-US" sz="1400" b="1" dirty="0" smtClean="0"/>
          </a:p>
          <a:p>
            <a:r>
              <a:rPr lang="en-US" sz="1400" b="1" dirty="0"/>
              <a:t>The Server header </a:t>
            </a:r>
            <a:r>
              <a:rPr lang="en-US" sz="1400" dirty="0"/>
              <a:t>provides information about the </a:t>
            </a:r>
            <a:r>
              <a:rPr lang="en-US" sz="1400" b="1" dirty="0"/>
              <a:t>web server software</a:t>
            </a:r>
            <a:r>
              <a:rPr lang="en-US" sz="1400" dirty="0"/>
              <a:t>, while the </a:t>
            </a:r>
            <a:r>
              <a:rPr lang="en-US" sz="1400" b="1" dirty="0"/>
              <a:t>Content-Type header </a:t>
            </a:r>
            <a:r>
              <a:rPr lang="en-US" sz="1400" dirty="0"/>
              <a:t>specifies the </a:t>
            </a:r>
            <a:r>
              <a:rPr lang="en-US" sz="1400" b="1" dirty="0"/>
              <a:t>MIME type of the data included in the response</a:t>
            </a:r>
            <a:r>
              <a:rPr lang="en-US" sz="1400" dirty="0"/>
              <a:t>. After the headers, </a:t>
            </a:r>
            <a:r>
              <a:rPr lang="en-US" sz="1400" b="1" dirty="0"/>
              <a:t>the response </a:t>
            </a:r>
            <a:r>
              <a:rPr lang="en-US" sz="1400" dirty="0"/>
              <a:t>contains a blank line, followed by </a:t>
            </a:r>
            <a:r>
              <a:rPr lang="en-US" sz="1400" b="1" dirty="0"/>
              <a:t>the requested data if the request was successful</a:t>
            </a:r>
            <a:r>
              <a:rPr lang="en-US" sz="1400" dirty="0" smtClean="0"/>
              <a:t>.</a:t>
            </a:r>
          </a:p>
          <a:p>
            <a:endParaRPr lang="en-US" sz="1400" dirty="0"/>
          </a:p>
          <a:p>
            <a:r>
              <a:rPr lang="en-US" sz="1400" dirty="0"/>
              <a:t>The two most common HTTP methods are </a:t>
            </a:r>
            <a:r>
              <a:rPr lang="en-US" sz="1400" b="1" dirty="0"/>
              <a:t>GET</a:t>
            </a:r>
            <a:r>
              <a:rPr lang="en-US" sz="1400" dirty="0"/>
              <a:t> and </a:t>
            </a:r>
            <a:r>
              <a:rPr lang="en-US" sz="1400" b="1" dirty="0"/>
              <a:t>POST</a:t>
            </a:r>
            <a:r>
              <a:rPr lang="en-US" sz="1400" dirty="0"/>
              <a:t>. The GET method is designed for </a:t>
            </a:r>
            <a:r>
              <a:rPr lang="en-US" sz="1400" b="1" dirty="0"/>
              <a:t>retrieving information</a:t>
            </a:r>
            <a:r>
              <a:rPr lang="en-US" sz="1400" dirty="0"/>
              <a:t>, such as a document, an image, or the results of a database query, from the server. The POST method is meant for </a:t>
            </a:r>
            <a:r>
              <a:rPr lang="en-US" sz="1400" b="1" dirty="0"/>
              <a:t>posting information, such as a credit card number or information that is to be stored in a database</a:t>
            </a:r>
            <a:r>
              <a:rPr lang="en-US" sz="1400" dirty="0"/>
              <a:t>, to the server. The GET method is what a web browser uses when the user types in a URL or clicks on a link. When the user submits a form, either the GET or POST method can be used, as specified by the method attribute of the form tag.</a:t>
            </a:r>
          </a:p>
          <a:p>
            <a:endParaRPr lang="en-US" b="1" dirty="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6324600"/>
          </a:xfrm>
          <a:prstGeom prst="rect">
            <a:avLst/>
          </a:prstGeom>
          <a:noFill/>
        </p:spPr>
        <p:txBody>
          <a:bodyPr wrap="square" rtlCol="0">
            <a:spAutoFit/>
          </a:bodyPr>
          <a:lstStyle/>
          <a:p>
            <a:r>
              <a:rPr lang="en-US" sz="1600" b="1" u="sng" dirty="0" smtClean="0"/>
              <a:t>Cookies:</a:t>
            </a:r>
          </a:p>
          <a:p>
            <a:pPr lvl="1">
              <a:buFont typeface="Arial" pitchFamily="34" charset="0"/>
              <a:buChar char="•"/>
            </a:pPr>
            <a:r>
              <a:rPr lang="en-US" sz="1400" dirty="0" smtClean="0"/>
              <a:t> A </a:t>
            </a:r>
            <a:r>
              <a:rPr lang="en-US" sz="1400" dirty="0"/>
              <a:t>cookie is basically a string that contains several fields</a:t>
            </a:r>
            <a:r>
              <a:rPr lang="en-US" sz="1400" dirty="0" smtClean="0"/>
              <a:t>.</a:t>
            </a:r>
          </a:p>
          <a:p>
            <a:pPr lvl="1">
              <a:buFont typeface="Arial" pitchFamily="34" charset="0"/>
              <a:buChar char="•"/>
            </a:pPr>
            <a:r>
              <a:rPr lang="en-US" sz="1400" dirty="0" smtClean="0"/>
              <a:t> </a:t>
            </a:r>
            <a:r>
              <a:rPr lang="en-US" sz="1400" dirty="0"/>
              <a:t>A server can send one or more cookies to a browser in the headers of a response. Some of the cookie's fields </a:t>
            </a:r>
            <a:endParaRPr lang="en-US" sz="1400" dirty="0" smtClean="0"/>
          </a:p>
          <a:p>
            <a:pPr lvl="1"/>
            <a:r>
              <a:rPr lang="en-US" sz="1400" dirty="0"/>
              <a:t> </a:t>
            </a:r>
            <a:r>
              <a:rPr lang="en-US" sz="1400" dirty="0" smtClean="0"/>
              <a:t>  indicate </a:t>
            </a:r>
            <a:r>
              <a:rPr lang="en-US" sz="1400" dirty="0"/>
              <a:t>the pages for which the browser should send the cookie as part of the request</a:t>
            </a:r>
            <a:r>
              <a:rPr lang="en-US" sz="1400" dirty="0" smtClean="0"/>
              <a:t>.</a:t>
            </a:r>
          </a:p>
          <a:p>
            <a:pPr lvl="1">
              <a:buFont typeface="Arial" pitchFamily="34" charset="0"/>
              <a:buChar char="•"/>
            </a:pPr>
            <a:r>
              <a:rPr lang="en-US" sz="1400" dirty="0" smtClean="0"/>
              <a:t> The value </a:t>
            </a:r>
            <a:r>
              <a:rPr lang="en-US" sz="1400" dirty="0"/>
              <a:t>field of the cookie is the </a:t>
            </a:r>
            <a:r>
              <a:rPr lang="en-US" sz="1400" dirty="0" smtClean="0"/>
              <a:t>payload servers </a:t>
            </a:r>
            <a:r>
              <a:rPr lang="en-US" sz="1400" dirty="0"/>
              <a:t>can store any data they like there (within limits), such as a </a:t>
            </a:r>
            <a:r>
              <a:rPr lang="en-US" sz="1400" dirty="0" smtClean="0"/>
              <a:t> </a:t>
            </a:r>
          </a:p>
          <a:p>
            <a:r>
              <a:rPr lang="en-US" sz="1400" dirty="0"/>
              <a:t> </a:t>
            </a:r>
            <a:r>
              <a:rPr lang="en-US" sz="1400" dirty="0" smtClean="0"/>
              <a:t>             unique </a:t>
            </a:r>
            <a:r>
              <a:rPr lang="en-US" sz="1400" dirty="0"/>
              <a:t>code identifying the user, preferences, etc</a:t>
            </a:r>
            <a:r>
              <a:rPr lang="en-US" sz="1400" dirty="0" smtClean="0"/>
              <a:t>.						</a:t>
            </a:r>
            <a:r>
              <a:rPr lang="en-US" dirty="0"/>
              <a:t> Use the </a:t>
            </a:r>
            <a:r>
              <a:rPr lang="en-US" sz="1600" dirty="0"/>
              <a:t>setcookie( ) </a:t>
            </a:r>
            <a:r>
              <a:rPr lang="en-US" dirty="0"/>
              <a:t>function to send a cookie to the browser</a:t>
            </a:r>
            <a:r>
              <a:rPr lang="en-US" dirty="0" smtClean="0"/>
              <a:t>:</a:t>
            </a:r>
            <a:endParaRPr lang="en-US" sz="1400" dirty="0"/>
          </a:p>
          <a:p>
            <a:pPr algn="ctr"/>
            <a:r>
              <a:rPr lang="en-US" dirty="0" smtClean="0"/>
              <a:t>	</a:t>
            </a:r>
            <a:r>
              <a:rPr lang="en-US" sz="1600" b="1" dirty="0" smtClean="0"/>
              <a:t>setcookie(</a:t>
            </a:r>
            <a:r>
              <a:rPr lang="en-US" sz="1600" b="1" i="1" dirty="0" smtClean="0"/>
              <a:t>name </a:t>
            </a:r>
            <a:r>
              <a:rPr lang="en-US" sz="1600" b="1" dirty="0" smtClean="0"/>
              <a:t>[, </a:t>
            </a:r>
            <a:r>
              <a:rPr lang="en-US" sz="1600" b="1" i="1" dirty="0"/>
              <a:t>value </a:t>
            </a:r>
            <a:r>
              <a:rPr lang="en-US" sz="1600" b="1" dirty="0"/>
              <a:t>[, </a:t>
            </a:r>
            <a:r>
              <a:rPr lang="en-US" sz="1600" b="1" i="1" dirty="0"/>
              <a:t>expire </a:t>
            </a:r>
            <a:r>
              <a:rPr lang="en-US" sz="1600" b="1" dirty="0"/>
              <a:t>[, </a:t>
            </a:r>
            <a:r>
              <a:rPr lang="en-US" sz="1600" b="1" i="1" dirty="0"/>
              <a:t>path </a:t>
            </a:r>
            <a:r>
              <a:rPr lang="en-US" sz="1600" b="1" dirty="0"/>
              <a:t>[, </a:t>
            </a:r>
            <a:r>
              <a:rPr lang="en-US" sz="1600" b="1" i="1" dirty="0"/>
              <a:t>domain </a:t>
            </a:r>
            <a:r>
              <a:rPr lang="en-US" sz="1600" b="1" dirty="0"/>
              <a:t>[, </a:t>
            </a:r>
            <a:r>
              <a:rPr lang="en-US" sz="1600" b="1" i="1" dirty="0"/>
              <a:t>secure </a:t>
            </a:r>
            <a:r>
              <a:rPr lang="en-US" sz="1600" b="1" dirty="0" smtClean="0"/>
              <a:t>]]]]]);</a:t>
            </a:r>
          </a:p>
          <a:p>
            <a:pPr algn="ctr"/>
            <a:r>
              <a:rPr lang="en-US" dirty="0" smtClean="0">
                <a:hlinkClick r:id="rId2"/>
              </a:rPr>
              <a:t>https://www.facebook.com/</a:t>
            </a:r>
            <a:endParaRPr lang="en-US" b="1" dirty="0" smtClean="0"/>
          </a:p>
          <a:p>
            <a:pPr lvl="1">
              <a:buFont typeface="Arial" pitchFamily="34" charset="0"/>
              <a:buChar char="•"/>
            </a:pPr>
            <a:r>
              <a:rPr lang="en-US" sz="1400" dirty="0" smtClean="0"/>
              <a:t> This </a:t>
            </a:r>
            <a:r>
              <a:rPr lang="en-US" sz="1400" dirty="0"/>
              <a:t>function creates the cookie string from the given arguments and creates a Cookie header with that string as its value. Because cookies are sent as headers in the response</a:t>
            </a:r>
            <a:r>
              <a:rPr lang="en-US" sz="1400" dirty="0" smtClean="0"/>
              <a:t>, </a:t>
            </a:r>
            <a:r>
              <a:rPr lang="en-US" sz="1400" b="1" dirty="0" smtClean="0"/>
              <a:t>setcookie( ) </a:t>
            </a:r>
            <a:r>
              <a:rPr lang="en-US" sz="1400" dirty="0" smtClean="0"/>
              <a:t>must </a:t>
            </a:r>
            <a:r>
              <a:rPr lang="en-US" sz="1400" dirty="0"/>
              <a:t>be called before any of the body of the document is sent</a:t>
            </a:r>
            <a:r>
              <a:rPr lang="en-US" sz="1400" dirty="0" smtClean="0"/>
              <a:t>.</a:t>
            </a:r>
          </a:p>
          <a:p>
            <a:pPr lvl="1"/>
            <a:endParaRPr lang="en-US" sz="1400" b="1" dirty="0" smtClean="0"/>
          </a:p>
          <a:p>
            <a:pPr marL="342900" indent="-342900">
              <a:buFont typeface="+mj-lt"/>
              <a:buAutoNum type="arabicPeriod"/>
            </a:pPr>
            <a:r>
              <a:rPr lang="en-US" b="1" dirty="0" smtClean="0"/>
              <a:t>Name</a:t>
            </a:r>
            <a:endParaRPr lang="en-US" sz="1600" b="1" dirty="0"/>
          </a:p>
          <a:p>
            <a:pPr lvl="1"/>
            <a:r>
              <a:rPr lang="en-US" sz="1400" dirty="0" smtClean="0"/>
              <a:t>A </a:t>
            </a:r>
            <a:r>
              <a:rPr lang="en-US" sz="1400" dirty="0"/>
              <a:t>unique name for a particular cookie. You can have multiple cookies with different names and attributes. The name must not contain </a:t>
            </a:r>
            <a:r>
              <a:rPr lang="en-US" sz="1400" b="1" dirty="0"/>
              <a:t>whitespace or semicolons</a:t>
            </a:r>
            <a:r>
              <a:rPr lang="en-US" sz="1400" b="1" dirty="0" smtClean="0"/>
              <a:t>.</a:t>
            </a:r>
          </a:p>
          <a:p>
            <a:pPr lvl="1"/>
            <a:endParaRPr lang="en-US" dirty="0"/>
          </a:p>
          <a:p>
            <a:pPr marL="342900" indent="-342900">
              <a:buFont typeface="+mj-lt"/>
              <a:buAutoNum type="arabicPeriod"/>
            </a:pPr>
            <a:r>
              <a:rPr lang="en-US" b="1" dirty="0" smtClean="0"/>
              <a:t>value</a:t>
            </a:r>
            <a:endParaRPr lang="en-US" sz="1600" b="1" dirty="0"/>
          </a:p>
          <a:p>
            <a:pPr lvl="1"/>
            <a:r>
              <a:rPr lang="en-US" sz="1400" dirty="0"/>
              <a:t>The arbitrary string value attached to this cookie. The original Netscape specification limited the total size of a cookie (including name, expiration date, and other information) to 4 KB, so while there's no specific limit on the size of a cookie value, it probably can't be much larger than 3.5 </a:t>
            </a:r>
            <a:r>
              <a:rPr lang="en-US" sz="1400" dirty="0" smtClean="0"/>
              <a:t>KB</a:t>
            </a:r>
          </a:p>
          <a:p>
            <a:pPr lvl="1"/>
            <a:endParaRPr lang="en-US" sz="1400" dirty="0" smtClean="0"/>
          </a:p>
          <a:p>
            <a:pPr marL="342900" indent="-342900"/>
            <a:r>
              <a:rPr lang="en-US" b="1" dirty="0" smtClean="0"/>
              <a:t>3.</a:t>
            </a:r>
            <a:r>
              <a:rPr lang="en-US" i="1" dirty="0" smtClean="0"/>
              <a:t>	</a:t>
            </a:r>
            <a:r>
              <a:rPr lang="en-US" b="1" dirty="0" smtClean="0"/>
              <a:t>expire</a:t>
            </a:r>
            <a:endParaRPr lang="en-US" sz="1400" b="1" dirty="0" smtClean="0"/>
          </a:p>
          <a:p>
            <a:pPr lvl="1"/>
            <a:r>
              <a:rPr lang="en-US" sz="1400" i="1" dirty="0" smtClean="0"/>
              <a:t> </a:t>
            </a:r>
            <a:r>
              <a:rPr lang="en-US" sz="1400" dirty="0" smtClean="0"/>
              <a:t>The expiration date for this cookie. If no expiration date is specified, the browser saves the cookie in memory and not on disk. When the browser exits, the cookie disappears. The expiration date is specified as the number of seconds since midnight, January 1, 1970, GMT. For example, pass time( )+60*60*2 to expire the cookie in two hours' time.</a:t>
            </a:r>
            <a:endParaRPr lang="en-US"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28601"/>
            <a:ext cx="8839200" cy="5024452"/>
          </a:xfrm>
          <a:prstGeom prst="rect">
            <a:avLst/>
          </a:prstGeom>
        </p:spPr>
        <p:txBody>
          <a:bodyPr wrap="square">
            <a:spAutoFit/>
          </a:bodyPr>
          <a:lstStyle/>
          <a:p>
            <a:r>
              <a:rPr lang="en-US" b="1" dirty="0" smtClean="0"/>
              <a:t> 4</a:t>
            </a:r>
            <a:r>
              <a:rPr lang="en-US" b="1" i="1" dirty="0" smtClean="0"/>
              <a:t>.   </a:t>
            </a:r>
            <a:r>
              <a:rPr lang="en-US" b="1" dirty="0" smtClean="0"/>
              <a:t>Path</a:t>
            </a:r>
            <a:endParaRPr lang="en-US" sz="1100" b="1" dirty="0" smtClean="0"/>
          </a:p>
          <a:p>
            <a:pPr lvl="1"/>
            <a:r>
              <a:rPr lang="en-US" sz="1400" dirty="0" smtClean="0"/>
              <a:t>The browser will return the cookie only for URLs below this path. The default is the directory in which the current page resides. For example, if </a:t>
            </a:r>
            <a:r>
              <a:rPr lang="en-US" sz="1400" i="1" dirty="0" smtClean="0"/>
              <a:t>/store/front/cart.php </a:t>
            </a:r>
            <a:r>
              <a:rPr lang="en-US" sz="1400" dirty="0" smtClean="0"/>
              <a:t>sets a cookie and doesn't specify a path, the cookie will be sent back to the server for all pages whose URL path starts with </a:t>
            </a:r>
            <a:r>
              <a:rPr lang="en-US" sz="1400" b="1" i="1" dirty="0" smtClean="0"/>
              <a:t>/store/front/ </a:t>
            </a:r>
            <a:r>
              <a:rPr lang="en-US" sz="1400" b="1" dirty="0" smtClean="0"/>
              <a:t>.</a:t>
            </a:r>
          </a:p>
          <a:p>
            <a:pPr lvl="1"/>
            <a:endParaRPr lang="en-US" sz="1050" b="1" dirty="0" smtClean="0"/>
          </a:p>
          <a:p>
            <a:r>
              <a:rPr lang="en-US" b="1" dirty="0" smtClean="0"/>
              <a:t>5</a:t>
            </a:r>
            <a:r>
              <a:rPr lang="en-US" b="1" i="1" dirty="0" smtClean="0"/>
              <a:t>.   </a:t>
            </a:r>
            <a:r>
              <a:rPr lang="en-US" b="1" dirty="0" smtClean="0"/>
              <a:t>domain</a:t>
            </a:r>
          </a:p>
          <a:p>
            <a:pPr lvl="1"/>
            <a:r>
              <a:rPr lang="en-US" sz="1400" dirty="0" smtClean="0"/>
              <a:t>The browser will return the cookie only for URLs within this domain. The default is the server hostname.</a:t>
            </a:r>
          </a:p>
          <a:p>
            <a:pPr lvl="1"/>
            <a:endParaRPr lang="en-US" dirty="0"/>
          </a:p>
          <a:p>
            <a:r>
              <a:rPr lang="en-US" b="1" dirty="0" smtClean="0"/>
              <a:t>6.   secure</a:t>
            </a:r>
            <a:endParaRPr lang="en-US" b="1" dirty="0"/>
          </a:p>
          <a:p>
            <a:pPr lvl="1"/>
            <a:r>
              <a:rPr lang="en-US" sz="1400" dirty="0"/>
              <a:t>The browser will transmit the cookie only over </a:t>
            </a:r>
            <a:r>
              <a:rPr lang="en-US" sz="1400" i="1" dirty="0"/>
              <a:t>https </a:t>
            </a:r>
            <a:r>
              <a:rPr lang="en-US" sz="1400" dirty="0"/>
              <a:t>connections. The default is false , meaning that it's okay to send the cookie over insecure connections</a:t>
            </a:r>
            <a:r>
              <a:rPr lang="en-US" sz="1400" dirty="0" smtClean="0"/>
              <a:t>.</a:t>
            </a:r>
          </a:p>
          <a:p>
            <a:pPr lvl="1"/>
            <a:endParaRPr lang="en-US" sz="1400" dirty="0"/>
          </a:p>
          <a:p>
            <a:pPr lvl="1"/>
            <a:r>
              <a:rPr lang="en-US" sz="1400" dirty="0"/>
              <a:t>When a browser sends a cookie back to the server, you can access that cookie through </a:t>
            </a:r>
            <a:r>
              <a:rPr lang="en-US" sz="1400" dirty="0" smtClean="0"/>
              <a:t>the $_</a:t>
            </a:r>
            <a:r>
              <a:rPr lang="en-US" sz="1400" dirty="0"/>
              <a:t>COOKIE array. The key is the cookie name, and the value is the </a:t>
            </a:r>
            <a:r>
              <a:rPr lang="en-US" sz="1400" dirty="0" smtClean="0"/>
              <a:t>cookie's value </a:t>
            </a:r>
            <a:r>
              <a:rPr lang="en-US" sz="1400" dirty="0"/>
              <a:t>field. For instance, the following code at the top of a page keeps track of the number of times the page has been accessed by this client:</a:t>
            </a:r>
          </a:p>
          <a:p>
            <a:pPr lvl="1"/>
            <a:r>
              <a:rPr lang="en-US" sz="1400" dirty="0"/>
              <a:t> </a:t>
            </a:r>
          </a:p>
          <a:p>
            <a:pPr lvl="2"/>
            <a:r>
              <a:rPr lang="en-US" sz="1400" dirty="0"/>
              <a:t>&lt;?</a:t>
            </a:r>
            <a:r>
              <a:rPr lang="en-US" sz="1400" dirty="0" err="1"/>
              <a:t>php</a:t>
            </a:r>
            <a:endParaRPr lang="en-US" sz="1400" dirty="0"/>
          </a:p>
          <a:p>
            <a:pPr lvl="2"/>
            <a:r>
              <a:rPr lang="en-US" sz="1400" dirty="0"/>
              <a:t>$</a:t>
            </a:r>
            <a:r>
              <a:rPr lang="en-US" sz="1400" dirty="0" err="1"/>
              <a:t>page_accesses</a:t>
            </a:r>
            <a:r>
              <a:rPr lang="en-US" sz="1400" dirty="0"/>
              <a:t> = $_COOKIE['accesses']; setcookie('accesses', ++$</a:t>
            </a:r>
            <a:r>
              <a:rPr lang="en-US" sz="1400" dirty="0" err="1"/>
              <a:t>page_accesses</a:t>
            </a:r>
            <a:r>
              <a:rPr lang="en-US" sz="1400" dirty="0"/>
              <a:t>);</a:t>
            </a:r>
          </a:p>
          <a:p>
            <a:pPr lvl="2"/>
            <a:r>
              <a:rPr lang="en-US" sz="1400" dirty="0" smtClean="0"/>
              <a:t>?&gt;</a:t>
            </a:r>
          </a:p>
          <a:p>
            <a:pPr lvl="1"/>
            <a:endParaRPr lang="en-US" sz="1400" dirty="0"/>
          </a:p>
          <a:p>
            <a:pPr lvl="1"/>
            <a:r>
              <a:rPr lang="en-US" sz="1400" dirty="0"/>
              <a:t>When decoding cookies, any periods (. ) in a cookie's name are turned into underscores. For instance, a cookie named </a:t>
            </a:r>
            <a:r>
              <a:rPr lang="en-US" sz="1400" dirty="0" err="1"/>
              <a:t>tip.top</a:t>
            </a:r>
            <a:r>
              <a:rPr lang="en-US" sz="1400" dirty="0"/>
              <a:t> is accessible as $_COOKIE['</a:t>
            </a:r>
            <a:r>
              <a:rPr lang="en-US" sz="1400" dirty="0" err="1"/>
              <a:t>tip_top</a:t>
            </a:r>
            <a:r>
              <a:rPr lang="en-US" sz="1400" dirty="0"/>
              <a:t>'] </a:t>
            </a:r>
            <a:r>
              <a:rPr lang="en-US" sz="1400" dirty="0" smtClean="0"/>
              <a:t>.</a:t>
            </a:r>
            <a:endParaRPr 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458200" cy="6432530"/>
          </a:xfrm>
          <a:prstGeom prst="rect">
            <a:avLst/>
          </a:prstGeom>
          <a:noFill/>
        </p:spPr>
        <p:txBody>
          <a:bodyPr wrap="square" rtlCol="0">
            <a:spAutoFit/>
          </a:bodyPr>
          <a:lstStyle/>
          <a:p>
            <a:r>
              <a:rPr lang="en-US" b="1" smtClean="0"/>
              <a:t>Sessions</a:t>
            </a:r>
            <a:r>
              <a:rPr lang="en-US" b="1" smtClean="0"/>
              <a:t>:  </a:t>
            </a:r>
            <a:r>
              <a:rPr lang="en-US" dirty="0" smtClean="0">
                <a:hlinkClick r:id="rId2"/>
              </a:rPr>
              <a:t>https://mail.google.com/mail/u/0/?pli=1</a:t>
            </a:r>
            <a:endParaRPr lang="en-US" b="1" dirty="0" smtClean="0"/>
          </a:p>
          <a:p>
            <a:pPr lvl="2"/>
            <a:r>
              <a:rPr lang="en-US" sz="1400" dirty="0"/>
              <a:t>Sessions </a:t>
            </a:r>
            <a:r>
              <a:rPr lang="en-US" sz="1400" dirty="0" smtClean="0"/>
              <a:t> allow </a:t>
            </a:r>
            <a:r>
              <a:rPr lang="en-US" sz="1400" dirty="0"/>
              <a:t>you to easily create multipage forms (such as shopping carts), save user authentication information from page to page, and store persistent user preferences on a site</a:t>
            </a:r>
            <a:r>
              <a:rPr lang="en-US" sz="1400" dirty="0" smtClean="0"/>
              <a:t>.</a:t>
            </a:r>
          </a:p>
          <a:p>
            <a:pPr lvl="2"/>
            <a:endParaRPr lang="en-US" sz="1400" dirty="0"/>
          </a:p>
          <a:p>
            <a:pPr lvl="2"/>
            <a:r>
              <a:rPr lang="en-US" sz="1400" dirty="0"/>
              <a:t>Each first-time visitor is issued a unique session ID. By default, the session ID is stored in a cookie called </a:t>
            </a:r>
            <a:r>
              <a:rPr lang="en-US" sz="1400" b="1" dirty="0"/>
              <a:t>PHPSESSID</a:t>
            </a:r>
            <a:r>
              <a:rPr lang="en-US" sz="1400" dirty="0"/>
              <a:t> . If the user's browser does not support cookies or has cookies turned off, the session ID is propagated in URLs within the web site</a:t>
            </a:r>
            <a:r>
              <a:rPr lang="en-US" sz="1400" dirty="0" smtClean="0"/>
              <a:t>.</a:t>
            </a:r>
          </a:p>
          <a:p>
            <a:pPr lvl="2"/>
            <a:endParaRPr lang="en-US" sz="1400" dirty="0"/>
          </a:p>
          <a:p>
            <a:pPr lvl="2">
              <a:buFont typeface="Arial" pitchFamily="34" charset="0"/>
              <a:buChar char="•"/>
            </a:pPr>
            <a:r>
              <a:rPr lang="en-US" sz="1400" dirty="0"/>
              <a:t>Every session has a data store associated with it. </a:t>
            </a:r>
            <a:endParaRPr lang="en-US" sz="1400" dirty="0" smtClean="0"/>
          </a:p>
          <a:p>
            <a:pPr lvl="2">
              <a:buFont typeface="Arial" pitchFamily="34" charset="0"/>
              <a:buChar char="•"/>
            </a:pPr>
            <a:endParaRPr lang="en-US" sz="1400" dirty="0" smtClean="0"/>
          </a:p>
          <a:p>
            <a:pPr lvl="2">
              <a:buFont typeface="Arial" pitchFamily="34" charset="0"/>
              <a:buChar char="•"/>
            </a:pPr>
            <a:r>
              <a:rPr lang="en-US" sz="1400" b="1" i="1" dirty="0" smtClean="0"/>
              <a:t>Register</a:t>
            </a:r>
            <a:r>
              <a:rPr lang="en-US" sz="1400" i="1" dirty="0" smtClean="0"/>
              <a:t> </a:t>
            </a:r>
            <a:r>
              <a:rPr lang="en-US" sz="1400" dirty="0"/>
              <a:t>variables to be loaded from the data store when each page starts and saved back to the data store when the page </a:t>
            </a:r>
            <a:r>
              <a:rPr lang="en-US" sz="1400" dirty="0" smtClean="0"/>
              <a:t>ends.</a:t>
            </a:r>
          </a:p>
          <a:p>
            <a:pPr lvl="2"/>
            <a:endParaRPr lang="en-US" sz="1400" dirty="0" smtClean="0"/>
          </a:p>
          <a:p>
            <a:pPr lvl="2">
              <a:buFont typeface="Arial" pitchFamily="34" charset="0"/>
              <a:buChar char="•"/>
            </a:pPr>
            <a:r>
              <a:rPr lang="en-US" sz="1400" dirty="0"/>
              <a:t>Registered variables persist between pages, and changes to variables made on one page are visible from others. </a:t>
            </a:r>
            <a:endParaRPr lang="en-US" sz="1400" dirty="0" smtClean="0"/>
          </a:p>
          <a:p>
            <a:r>
              <a:rPr lang="en-US" dirty="0"/>
              <a:t>For </a:t>
            </a:r>
            <a:r>
              <a:rPr lang="en-US" dirty="0" smtClean="0"/>
              <a:t>example:  An </a:t>
            </a:r>
            <a:r>
              <a:rPr lang="en-US" dirty="0"/>
              <a:t>"add this to your shopping cart" link can take the user to a page that adds an item to a registered array of items in the cart. This registered array can then be used on another page to </a:t>
            </a:r>
            <a:r>
              <a:rPr lang="en-US" dirty="0" smtClean="0"/>
              <a:t>display the </a:t>
            </a:r>
            <a:r>
              <a:rPr lang="en-US" dirty="0"/>
              <a:t>contents of the cart</a:t>
            </a:r>
            <a:r>
              <a:rPr lang="en-US" dirty="0" smtClean="0"/>
              <a:t>.</a:t>
            </a:r>
          </a:p>
          <a:p>
            <a:pPr lvl="2"/>
            <a:endParaRPr lang="en-US" b="1" dirty="0" smtClean="0"/>
          </a:p>
          <a:p>
            <a:r>
              <a:rPr lang="en-US" b="1" dirty="0" smtClean="0"/>
              <a:t>Session basics:</a:t>
            </a:r>
          </a:p>
          <a:p>
            <a:pPr lvl="2"/>
            <a:r>
              <a:rPr lang="en-US" dirty="0"/>
              <a:t>To enable sessions for a page, call </a:t>
            </a:r>
            <a:r>
              <a:rPr lang="en-US" sz="1600" dirty="0"/>
              <a:t>session_start( ) </a:t>
            </a:r>
            <a:r>
              <a:rPr lang="en-US" dirty="0"/>
              <a:t>before any of the document has been generated:</a:t>
            </a:r>
          </a:p>
          <a:p>
            <a:pPr lvl="4"/>
            <a:r>
              <a:rPr lang="en-US" b="1" dirty="0"/>
              <a:t> </a:t>
            </a:r>
            <a:r>
              <a:rPr lang="en-US" b="1" dirty="0" smtClean="0"/>
              <a:t>&lt;?</a:t>
            </a:r>
            <a:r>
              <a:rPr lang="en-US" b="1" dirty="0" err="1"/>
              <a:t>php</a:t>
            </a:r>
            <a:r>
              <a:rPr lang="en-US" b="1" dirty="0"/>
              <a:t> session_start(	) ?&gt;</a:t>
            </a:r>
          </a:p>
          <a:p>
            <a:pPr lvl="4"/>
            <a:r>
              <a:rPr lang="en-US" b="1" dirty="0"/>
              <a:t>&lt;html&gt;</a:t>
            </a:r>
          </a:p>
          <a:p>
            <a:pPr lvl="4"/>
            <a:r>
              <a:rPr lang="en-US" b="1" dirty="0"/>
              <a:t>...</a:t>
            </a:r>
          </a:p>
          <a:p>
            <a:pPr lvl="4"/>
            <a:r>
              <a:rPr lang="en-US" b="1" dirty="0"/>
              <a:t>&lt;/html</a:t>
            </a:r>
            <a:r>
              <a:rPr lang="en-US" b="1" dirty="0" smtClean="0"/>
              <a:t>&gt;</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271582"/>
            <a:ext cx="9144000" cy="65864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fontAlgn="base">
              <a:spcBef>
                <a:spcPct val="0"/>
              </a:spcBef>
              <a:spcAft>
                <a:spcPct val="0"/>
              </a:spcAft>
            </a:pPr>
            <a:r>
              <a:rPr kumimoji="0" lang="en-US" sz="1400" b="0" i="0" u="none" strike="noStrike" cap="none" normalizeH="0" baseline="0" dirty="0" smtClean="0">
                <a:ln>
                  <a:noFill/>
                </a:ln>
                <a:solidFill>
                  <a:srgbClr val="333333"/>
                </a:solidFill>
                <a:effectLst/>
                <a:latin typeface="Calibri (Body)"/>
                <a:ea typeface="Verdana" pitchFamily="34" charset="0"/>
                <a:cs typeface="Verdana" pitchFamily="34" charset="0"/>
              </a:rPr>
              <a:t>This assigns a new session ID if it has to, possibly creating a cookie to be sent to the browser, and load any persistent variables from the store.</a:t>
            </a:r>
          </a:p>
          <a:p>
            <a:pPr lvl="1" fontAlgn="base">
              <a:spcBef>
                <a:spcPct val="0"/>
              </a:spcBef>
              <a:spcAft>
                <a:spcPct val="0"/>
              </a:spcAft>
            </a:pPr>
            <a:endParaRPr kumimoji="0" lang="en-US" sz="1400" b="0" i="0" u="none" strike="noStrike" cap="none" normalizeH="0" baseline="0" dirty="0" smtClean="0">
              <a:ln>
                <a:noFill/>
              </a:ln>
              <a:solidFill>
                <a:schemeClr val="tx1"/>
              </a:solidFill>
              <a:effectLst/>
              <a:latin typeface="Calibri (Body)"/>
              <a:cs typeface="Arial" pitchFamily="34" charset="0"/>
            </a:endParaRPr>
          </a:p>
          <a:p>
            <a:pPr lvl="1" eaLnBrk="0" fontAlgn="base" hangingPunct="0">
              <a:spcBef>
                <a:spcPct val="0"/>
              </a:spcBef>
              <a:spcAft>
                <a:spcPct val="0"/>
              </a:spcAft>
            </a:pPr>
            <a:r>
              <a:rPr kumimoji="0" lang="en-US" sz="1400" b="0" i="0" u="none" strike="noStrike" cap="none" normalizeH="0" baseline="0" dirty="0" smtClean="0">
                <a:ln>
                  <a:noFill/>
                </a:ln>
                <a:solidFill>
                  <a:srgbClr val="333333"/>
                </a:solidFill>
                <a:effectLst/>
                <a:latin typeface="Calibri (Body)"/>
                <a:ea typeface="Verdana" pitchFamily="34" charset="0"/>
                <a:cs typeface="Verdana" pitchFamily="34" charset="0"/>
              </a:rPr>
              <a:t>If you have registered objects, the class definitions for those objects must be loaded before the call to</a:t>
            </a:r>
            <a:endParaRPr kumimoji="0" lang="en-US" sz="1400" b="0" i="0" u="none" strike="noStrike" cap="none" normalizeH="0" baseline="0" dirty="0" smtClean="0">
              <a:ln>
                <a:noFill/>
              </a:ln>
              <a:solidFill>
                <a:srgbClr val="790029"/>
              </a:solidFill>
              <a:effectLst/>
              <a:latin typeface="Calibri (Body)"/>
              <a:ea typeface="Verdana" pitchFamily="34" charset="0"/>
              <a:cs typeface="Courier New" pitchFamily="49" charset="0"/>
            </a:endParaRPr>
          </a:p>
          <a:p>
            <a:pPr lvl="1" eaLnBrk="0" fontAlgn="base" hangingPunct="0">
              <a:spcBef>
                <a:spcPct val="0"/>
              </a:spcBef>
              <a:spcAft>
                <a:spcPct val="0"/>
              </a:spcAft>
            </a:pPr>
            <a:r>
              <a:rPr kumimoji="0" lang="en-US" sz="1400" b="1" i="0" u="none" strike="noStrike" cap="none" normalizeH="0" baseline="0" dirty="0" smtClean="0">
                <a:ln>
                  <a:noFill/>
                </a:ln>
                <a:effectLst/>
                <a:latin typeface="Calibri (Body)"/>
                <a:ea typeface="Verdana" pitchFamily="34" charset="0"/>
                <a:cs typeface="Courier New" pitchFamily="49" charset="0"/>
              </a:rPr>
              <a:t>session_start( ).</a:t>
            </a:r>
          </a:p>
          <a:p>
            <a:pPr lvl="1" eaLnBrk="0" fontAlgn="base" hangingPunct="0">
              <a:spcBef>
                <a:spcPct val="0"/>
              </a:spcBef>
              <a:spcAft>
                <a:spcPct val="0"/>
              </a:spcAft>
            </a:pPr>
            <a:endParaRPr lang="en-US" sz="1400" b="1" dirty="0">
              <a:latin typeface="Calibri (Body)"/>
              <a:ea typeface="Verdana" pitchFamily="34" charset="0"/>
              <a:cs typeface="Courier New" pitchFamily="49" charset="0"/>
            </a:endParaRPr>
          </a:p>
          <a:p>
            <a:pPr lvl="1" eaLnBrk="0" fontAlgn="base" hangingPunct="0">
              <a:spcBef>
                <a:spcPct val="0"/>
              </a:spcBef>
              <a:spcAft>
                <a:spcPct val="0"/>
              </a:spcAft>
            </a:pPr>
            <a:r>
              <a:rPr lang="en-US" sz="1400" dirty="0"/>
              <a:t>register a variable with the session by passing the name of the variable </a:t>
            </a:r>
            <a:r>
              <a:rPr lang="en-US" sz="1400" dirty="0" smtClean="0"/>
              <a:t>to the </a:t>
            </a:r>
            <a:r>
              <a:rPr lang="en-US" sz="1400" b="1" dirty="0"/>
              <a:t>$_SESSION[] </a:t>
            </a:r>
            <a:r>
              <a:rPr lang="en-US" sz="1400" dirty="0"/>
              <a:t>array </a:t>
            </a:r>
            <a:r>
              <a:rPr lang="en-US" sz="1400" dirty="0" smtClean="0"/>
              <a:t>.</a:t>
            </a:r>
          </a:p>
          <a:p>
            <a:pPr lvl="1" eaLnBrk="0" fontAlgn="base" hangingPunct="0">
              <a:spcBef>
                <a:spcPct val="0"/>
              </a:spcBef>
              <a:spcAft>
                <a:spcPct val="0"/>
              </a:spcAft>
            </a:pPr>
            <a:endParaRPr kumimoji="0" lang="en-US" sz="1400" b="1" i="0" u="none" strike="noStrike" cap="none" normalizeH="0" baseline="0" dirty="0">
              <a:ln>
                <a:noFill/>
              </a:ln>
              <a:effectLst/>
              <a:latin typeface="Calibri (Body)"/>
              <a:ea typeface="Verdana" pitchFamily="34" charset="0"/>
              <a:cs typeface="Courier New" pitchFamily="49" charset="0"/>
            </a:endParaRPr>
          </a:p>
          <a:p>
            <a:pPr lvl="2"/>
            <a:r>
              <a:rPr lang="en-US" b="1" dirty="0"/>
              <a:t>&lt;?</a:t>
            </a:r>
            <a:r>
              <a:rPr lang="en-US" b="1" dirty="0" err="1"/>
              <a:t>php</a:t>
            </a:r>
            <a:r>
              <a:rPr lang="en-US" b="1" dirty="0"/>
              <a:t> session_start(	);</a:t>
            </a:r>
          </a:p>
          <a:p>
            <a:pPr lvl="2"/>
            <a:r>
              <a:rPr lang="en-US" b="1" dirty="0"/>
              <a:t>$_SESSION['hits'] = $_SESSION['hits'] + 1;</a:t>
            </a:r>
          </a:p>
          <a:p>
            <a:pPr lvl="2"/>
            <a:r>
              <a:rPr lang="en-US" b="1" dirty="0"/>
              <a:t>?&gt;</a:t>
            </a:r>
          </a:p>
          <a:p>
            <a:pPr lvl="2"/>
            <a:r>
              <a:rPr lang="en-US" dirty="0"/>
              <a:t>This page has been viewed </a:t>
            </a:r>
            <a:r>
              <a:rPr lang="en-US" dirty="0" smtClean="0"/>
              <a:t> </a:t>
            </a:r>
            <a:r>
              <a:rPr lang="en-US" b="1" dirty="0" smtClean="0"/>
              <a:t>&lt;?= </a:t>
            </a:r>
            <a:r>
              <a:rPr lang="en-US" b="1" dirty="0"/>
              <a:t>$_SESSION['hits'] ?&gt; times</a:t>
            </a:r>
            <a:r>
              <a:rPr lang="en-US" b="1" dirty="0" smtClean="0"/>
              <a:t>.</a:t>
            </a:r>
          </a:p>
          <a:p>
            <a:pPr lvl="2"/>
            <a:endParaRPr lang="en-US" b="1" dirty="0"/>
          </a:p>
          <a:p>
            <a:pPr lvl="1">
              <a:buFont typeface="Arial" pitchFamily="34" charset="0"/>
              <a:buChar char="•"/>
            </a:pPr>
            <a:r>
              <a:rPr lang="en-US" dirty="0" smtClean="0"/>
              <a:t> The </a:t>
            </a:r>
            <a:r>
              <a:rPr lang="en-US" b="1" dirty="0"/>
              <a:t>session_start</a:t>
            </a:r>
            <a:r>
              <a:rPr lang="en-US" dirty="0"/>
              <a:t>( ) function loads registered variables into the associative </a:t>
            </a:r>
            <a:r>
              <a:rPr lang="en-US" dirty="0" smtClean="0"/>
              <a:t>array  </a:t>
            </a:r>
          </a:p>
          <a:p>
            <a:pPr lvl="1"/>
            <a:r>
              <a:rPr lang="en-US" b="1" dirty="0"/>
              <a:t> </a:t>
            </a:r>
            <a:r>
              <a:rPr lang="en-US" b="1" dirty="0" smtClean="0"/>
              <a:t> $_SESSION</a:t>
            </a:r>
            <a:r>
              <a:rPr lang="en-US" dirty="0" smtClean="0"/>
              <a:t>. </a:t>
            </a:r>
          </a:p>
          <a:p>
            <a:pPr lvl="1">
              <a:buFont typeface="Arial" pitchFamily="34" charset="0"/>
              <a:buChar char="•"/>
            </a:pPr>
            <a:r>
              <a:rPr lang="en-US" dirty="0" smtClean="0"/>
              <a:t> The </a:t>
            </a:r>
            <a:r>
              <a:rPr lang="en-US" dirty="0"/>
              <a:t>keys are the variables' names (e.g., $_SESSION['hits'] </a:t>
            </a:r>
            <a:r>
              <a:rPr lang="en-US" dirty="0" smtClean="0"/>
              <a:t>).</a:t>
            </a:r>
          </a:p>
          <a:p>
            <a:pPr lvl="1">
              <a:buFont typeface="Arial" pitchFamily="34" charset="0"/>
              <a:buChar char="•"/>
            </a:pPr>
            <a:endParaRPr lang="en-US" dirty="0"/>
          </a:p>
          <a:p>
            <a:pPr lvl="1">
              <a:buFont typeface="Arial" pitchFamily="34" charset="0"/>
              <a:buChar char="•"/>
            </a:pPr>
            <a:r>
              <a:rPr lang="en-US" b="1" dirty="0" smtClean="0"/>
              <a:t> Unregister </a:t>
            </a:r>
            <a:r>
              <a:rPr lang="en-US" b="1" dirty="0"/>
              <a:t>a variable </a:t>
            </a:r>
            <a:r>
              <a:rPr lang="en-US" dirty="0"/>
              <a:t>from a session, which removes it from the data store, by calling </a:t>
            </a:r>
            <a:endParaRPr lang="en-US" dirty="0" smtClean="0"/>
          </a:p>
          <a:p>
            <a:pPr lvl="1"/>
            <a:r>
              <a:rPr lang="en-US" b="1" dirty="0"/>
              <a:t> </a:t>
            </a:r>
            <a:r>
              <a:rPr lang="en-US" b="1" dirty="0" smtClean="0"/>
              <a:t> session_unregister</a:t>
            </a:r>
            <a:r>
              <a:rPr lang="en-US" dirty="0"/>
              <a:t>( ) . </a:t>
            </a:r>
            <a:endParaRPr lang="en-US" dirty="0" smtClean="0"/>
          </a:p>
          <a:p>
            <a:pPr lvl="1" eaLnBrk="0" fontAlgn="base" hangingPunct="0">
              <a:spcBef>
                <a:spcPct val="0"/>
              </a:spcBef>
              <a:spcAft>
                <a:spcPct val="0"/>
              </a:spcAft>
              <a:buFont typeface="Arial" pitchFamily="34" charset="0"/>
              <a:buChar char="•"/>
            </a:pPr>
            <a:r>
              <a:rPr lang="en-US" sz="1400" dirty="0" smtClean="0"/>
              <a:t> The </a:t>
            </a:r>
            <a:r>
              <a:rPr lang="en-US" sz="1400" b="1" dirty="0" err="1"/>
              <a:t>session_is_registered</a:t>
            </a:r>
            <a:r>
              <a:rPr lang="en-US" sz="1400" b="1" dirty="0"/>
              <a:t>( ) </a:t>
            </a:r>
            <a:r>
              <a:rPr lang="en-US" sz="1400" dirty="0"/>
              <a:t>function returns </a:t>
            </a:r>
            <a:r>
              <a:rPr lang="en-US" sz="1400" b="1" dirty="0"/>
              <a:t>true</a:t>
            </a:r>
            <a:r>
              <a:rPr lang="en-US" sz="1400" dirty="0"/>
              <a:t> if the given variable is registered</a:t>
            </a:r>
            <a:r>
              <a:rPr lang="en-US" sz="1400" dirty="0" smtClean="0"/>
              <a:t>.</a:t>
            </a:r>
          </a:p>
          <a:p>
            <a:pPr lvl="1" eaLnBrk="0" fontAlgn="base" hangingPunct="0">
              <a:spcBef>
                <a:spcPct val="0"/>
              </a:spcBef>
              <a:spcAft>
                <a:spcPct val="0"/>
              </a:spcAft>
              <a:buFont typeface="Arial" pitchFamily="34" charset="0"/>
              <a:buChar char="•"/>
            </a:pPr>
            <a:r>
              <a:rPr lang="en-US" sz="1400" dirty="0" smtClean="0"/>
              <a:t> The </a:t>
            </a:r>
            <a:r>
              <a:rPr lang="en-US" sz="1400" b="1" dirty="0" err="1"/>
              <a:t>session_id</a:t>
            </a:r>
            <a:r>
              <a:rPr lang="en-US" sz="1400" dirty="0"/>
              <a:t>( ) function returns the current session ID</a:t>
            </a:r>
            <a:r>
              <a:rPr lang="en-US" sz="1400" dirty="0" smtClean="0"/>
              <a:t>.</a:t>
            </a:r>
          </a:p>
          <a:p>
            <a:pPr lvl="1" eaLnBrk="0" fontAlgn="base" hangingPunct="0">
              <a:spcBef>
                <a:spcPct val="0"/>
              </a:spcBef>
              <a:spcAft>
                <a:spcPct val="0"/>
              </a:spcAft>
            </a:pPr>
            <a:endParaRPr lang="en-US" sz="1400" dirty="0" smtClean="0"/>
          </a:p>
          <a:p>
            <a:pPr lvl="1" eaLnBrk="0" fontAlgn="base" hangingPunct="0">
              <a:spcBef>
                <a:spcPct val="0"/>
              </a:spcBef>
              <a:spcAft>
                <a:spcPct val="0"/>
              </a:spcAft>
            </a:pPr>
            <a:r>
              <a:rPr lang="en-US" sz="1400" dirty="0" smtClean="0"/>
              <a:t>To </a:t>
            </a:r>
            <a:r>
              <a:rPr lang="en-US" sz="1400" dirty="0"/>
              <a:t>end a session, call </a:t>
            </a:r>
            <a:r>
              <a:rPr lang="en-US" sz="1400" b="1" dirty="0" err="1"/>
              <a:t>session_destroy</a:t>
            </a:r>
            <a:r>
              <a:rPr lang="en-US" sz="1400" dirty="0"/>
              <a:t>( ) . This removes the data store for the current session, but it doesn't remove the cookie from the browser cache. This means that, on subsequent visits to sessions- enabled pages, the user will have the same session ID she had before the call </a:t>
            </a:r>
            <a:r>
              <a:rPr lang="en-US" sz="1400" dirty="0" smtClean="0"/>
              <a:t>to </a:t>
            </a:r>
            <a:r>
              <a:rPr lang="en-US" sz="1400" b="1" dirty="0" err="1" smtClean="0"/>
              <a:t>session_destroy</a:t>
            </a:r>
            <a:r>
              <a:rPr lang="en-US" sz="1400" dirty="0"/>
              <a:t>( ) , but none of the data.</a:t>
            </a:r>
          </a:p>
          <a:p>
            <a:pPr lvl="1" eaLnBrk="0" fontAlgn="base" hangingPunct="0">
              <a:spcBef>
                <a:spcPct val="0"/>
              </a:spcBef>
              <a:spcAft>
                <a:spcPct val="0"/>
              </a:spcAft>
            </a:pPr>
            <a:endParaRPr lang="en-US" sz="1400" dirty="0"/>
          </a:p>
          <a:p>
            <a:pPr lvl="1" eaLnBrk="0" fontAlgn="base" hangingPunct="0">
              <a:spcBef>
                <a:spcPct val="0"/>
              </a:spcBef>
              <a:spcAft>
                <a:spcPct val="0"/>
              </a:spcAft>
              <a:buFont typeface="Arial" pitchFamily="34" charset="0"/>
              <a:buChar char="•"/>
            </a:pPr>
            <a:endParaRPr kumimoji="0" lang="en-US" sz="1400" b="0" i="0" u="none" strike="noStrike" cap="none" normalizeH="0" baseline="0" dirty="0" smtClean="0">
              <a:ln>
                <a:noFill/>
              </a:ln>
              <a:solidFill>
                <a:schemeClr val="tx1"/>
              </a:solidFill>
              <a:effectLst/>
              <a:latin typeface="Calibri (Body)"/>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04801"/>
            <a:ext cx="2895600" cy="4185761"/>
          </a:xfrm>
          <a:prstGeom prst="rect">
            <a:avLst/>
          </a:prstGeom>
          <a:noFill/>
        </p:spPr>
        <p:txBody>
          <a:bodyPr wrap="square" rtlCol="0">
            <a:spAutoFit/>
          </a:bodyPr>
          <a:lstStyle/>
          <a:p>
            <a:r>
              <a:rPr lang="en-US" sz="1400" b="1" dirty="0" smtClean="0"/>
              <a:t>Session.php</a:t>
            </a:r>
          </a:p>
          <a:p>
            <a:endParaRPr lang="en-US" sz="1400" dirty="0" smtClean="0"/>
          </a:p>
          <a:p>
            <a:r>
              <a:rPr lang="en-US" sz="1400" dirty="0" smtClean="0"/>
              <a:t>&lt;?</a:t>
            </a:r>
            <a:r>
              <a:rPr lang="en-US" sz="1400" dirty="0" err="1" smtClean="0"/>
              <a:t>php</a:t>
            </a:r>
            <a:endParaRPr lang="en-US" sz="1400" dirty="0" smtClean="0"/>
          </a:p>
          <a:p>
            <a:r>
              <a:rPr lang="en-US" sz="1400" dirty="0" smtClean="0"/>
              <a:t>session_start();</a:t>
            </a:r>
          </a:p>
          <a:p>
            <a:r>
              <a:rPr lang="en-US" sz="1400" dirty="0" smtClean="0"/>
              <a:t>/* $</a:t>
            </a:r>
            <a:r>
              <a:rPr lang="en-US" sz="1400" dirty="0" err="1" smtClean="0"/>
              <a:t>uname</a:t>
            </a:r>
            <a:r>
              <a:rPr lang="en-US" sz="1400" dirty="0" smtClean="0"/>
              <a:t>=$_POST['</a:t>
            </a:r>
            <a:r>
              <a:rPr lang="en-US" sz="1400" dirty="0" err="1" smtClean="0"/>
              <a:t>uname</a:t>
            </a:r>
            <a:r>
              <a:rPr lang="en-US" sz="1400" dirty="0" smtClean="0"/>
              <a:t>'];</a:t>
            </a:r>
          </a:p>
          <a:p>
            <a:r>
              <a:rPr lang="en-US" sz="1400" dirty="0" smtClean="0"/>
              <a:t>$pass=$_POST['pass'];</a:t>
            </a:r>
          </a:p>
          <a:p>
            <a:r>
              <a:rPr lang="en-US" sz="1400" dirty="0" smtClean="0"/>
              <a:t> */</a:t>
            </a:r>
          </a:p>
          <a:p>
            <a:r>
              <a:rPr lang="en-US" sz="1400" dirty="0" smtClean="0"/>
              <a:t>$</a:t>
            </a:r>
            <a:r>
              <a:rPr lang="en-US" sz="1400" dirty="0" err="1" smtClean="0"/>
              <a:t>uname</a:t>
            </a:r>
            <a:r>
              <a:rPr lang="en-US" sz="1400" dirty="0" smtClean="0"/>
              <a:t>='test username';</a:t>
            </a:r>
          </a:p>
          <a:p>
            <a:r>
              <a:rPr lang="en-US" sz="1400" dirty="0" smtClean="0"/>
              <a:t>$pass='</a:t>
            </a:r>
            <a:r>
              <a:rPr lang="en-US" sz="1400" dirty="0" err="1" smtClean="0"/>
              <a:t>testpassword</a:t>
            </a:r>
            <a:r>
              <a:rPr lang="en-US" sz="1400" dirty="0" smtClean="0"/>
              <a:t>';</a:t>
            </a:r>
          </a:p>
          <a:p>
            <a:endParaRPr lang="en-US" sz="1400" dirty="0" smtClean="0"/>
          </a:p>
          <a:p>
            <a:r>
              <a:rPr lang="en-US" sz="1400" dirty="0" smtClean="0"/>
              <a:t>$_SESSION['status']="Active";</a:t>
            </a:r>
          </a:p>
          <a:p>
            <a:endParaRPr lang="en-US" sz="1400" dirty="0" smtClean="0"/>
          </a:p>
          <a:p>
            <a:r>
              <a:rPr lang="en-US" sz="1400" dirty="0" smtClean="0"/>
              <a:t>$_SESSION["</a:t>
            </a:r>
            <a:r>
              <a:rPr lang="en-US" sz="1400" dirty="0" err="1" smtClean="0"/>
              <a:t>uname</a:t>
            </a:r>
            <a:r>
              <a:rPr lang="en-US" sz="1400" dirty="0" smtClean="0"/>
              <a:t>"] = $</a:t>
            </a:r>
            <a:r>
              <a:rPr lang="en-US" sz="1400" dirty="0" err="1" smtClean="0"/>
              <a:t>uname</a:t>
            </a:r>
            <a:r>
              <a:rPr lang="en-US" sz="1400" dirty="0" smtClean="0"/>
              <a:t>;</a:t>
            </a:r>
          </a:p>
          <a:p>
            <a:r>
              <a:rPr lang="en-US" sz="1400" dirty="0" smtClean="0"/>
              <a:t>$_SESSION["pass"] = $pass;</a:t>
            </a:r>
          </a:p>
          <a:p>
            <a:endParaRPr lang="en-US" sz="1400" dirty="0" smtClean="0"/>
          </a:p>
          <a:p>
            <a:endParaRPr lang="en-US" sz="1400" dirty="0" smtClean="0"/>
          </a:p>
          <a:p>
            <a:r>
              <a:rPr lang="en-US" sz="1400" dirty="0" smtClean="0"/>
              <a:t>header('</a:t>
            </a:r>
            <a:r>
              <a:rPr lang="en-US" sz="1400" dirty="0" err="1" smtClean="0"/>
              <a:t>location:index_session.php</a:t>
            </a:r>
            <a:r>
              <a:rPr lang="en-US" sz="1400" dirty="0" smtClean="0"/>
              <a:t>');</a:t>
            </a:r>
          </a:p>
          <a:p>
            <a:endParaRPr lang="en-US" sz="1400" dirty="0" smtClean="0"/>
          </a:p>
          <a:p>
            <a:r>
              <a:rPr lang="en-US" sz="1400" dirty="0" smtClean="0"/>
              <a:t>?&gt;</a:t>
            </a:r>
            <a:endParaRPr lang="en-US" sz="1400" dirty="0"/>
          </a:p>
        </p:txBody>
      </p:sp>
      <p:sp>
        <p:nvSpPr>
          <p:cNvPr id="5" name="TextBox 4"/>
          <p:cNvSpPr txBox="1"/>
          <p:nvPr/>
        </p:nvSpPr>
        <p:spPr>
          <a:xfrm>
            <a:off x="4572000" y="228600"/>
            <a:ext cx="3886200" cy="4616648"/>
          </a:xfrm>
          <a:prstGeom prst="rect">
            <a:avLst/>
          </a:prstGeom>
          <a:noFill/>
        </p:spPr>
        <p:txBody>
          <a:bodyPr wrap="square" rtlCol="0">
            <a:spAutoFit/>
          </a:bodyPr>
          <a:lstStyle/>
          <a:p>
            <a:r>
              <a:rPr lang="en-US" sz="1400" b="1" dirty="0" smtClean="0"/>
              <a:t>index_session.php</a:t>
            </a:r>
          </a:p>
          <a:p>
            <a:endParaRPr lang="en-US" sz="1400" b="1" dirty="0" smtClean="0"/>
          </a:p>
          <a:p>
            <a:r>
              <a:rPr lang="en-US" sz="1400" dirty="0" smtClean="0"/>
              <a:t>&lt;?</a:t>
            </a:r>
            <a:r>
              <a:rPr lang="en-US" sz="1400" dirty="0" err="1" smtClean="0"/>
              <a:t>php</a:t>
            </a:r>
            <a:endParaRPr lang="en-US" sz="1400" dirty="0" smtClean="0"/>
          </a:p>
          <a:p>
            <a:r>
              <a:rPr lang="en-US" sz="1400" dirty="0" smtClean="0"/>
              <a:t>session_start(); </a:t>
            </a:r>
          </a:p>
          <a:p>
            <a:r>
              <a:rPr lang="en-US" sz="1400" dirty="0" err="1" smtClean="0"/>
              <a:t>ini_set</a:t>
            </a:r>
            <a:r>
              <a:rPr lang="en-US" sz="1400" dirty="0" smtClean="0"/>
              <a:t>('</a:t>
            </a:r>
            <a:r>
              <a:rPr lang="en-US" sz="1400" dirty="0" err="1" smtClean="0"/>
              <a:t>max_execution_time</a:t>
            </a:r>
            <a:r>
              <a:rPr lang="en-US" sz="1400" dirty="0" smtClean="0"/>
              <a:t>', 900); //300 seconds = 5 minutes</a:t>
            </a:r>
          </a:p>
          <a:p>
            <a:r>
              <a:rPr lang="en-US" sz="1400" dirty="0" smtClean="0"/>
              <a:t>if($_SESSION['status']!="Active" )</a:t>
            </a:r>
          </a:p>
          <a:p>
            <a:r>
              <a:rPr lang="en-US" sz="1400" dirty="0" smtClean="0"/>
              <a:t>{</a:t>
            </a:r>
          </a:p>
          <a:p>
            <a:r>
              <a:rPr lang="en-US" sz="1400" dirty="0" smtClean="0"/>
              <a:t>	</a:t>
            </a:r>
          </a:p>
          <a:p>
            <a:r>
              <a:rPr lang="en-US" sz="1400" dirty="0" smtClean="0"/>
              <a:t>	</a:t>
            </a:r>
            <a:r>
              <a:rPr lang="en-US" sz="1400" dirty="0" err="1" smtClean="0"/>
              <a:t>print"Sesstion</a:t>
            </a:r>
            <a:r>
              <a:rPr lang="en-US" sz="1400" dirty="0" smtClean="0"/>
              <a:t> not active";</a:t>
            </a:r>
          </a:p>
          <a:p>
            <a:endParaRPr lang="en-US" sz="1400" dirty="0" smtClean="0"/>
          </a:p>
          <a:p>
            <a:r>
              <a:rPr lang="en-US" sz="1400" dirty="0" smtClean="0"/>
              <a:t>}</a:t>
            </a:r>
          </a:p>
          <a:p>
            <a:r>
              <a:rPr lang="en-US" sz="1400" dirty="0" smtClean="0"/>
              <a:t>else</a:t>
            </a:r>
          </a:p>
          <a:p>
            <a:r>
              <a:rPr lang="en-US" sz="1400" dirty="0" smtClean="0"/>
              <a:t>{</a:t>
            </a:r>
          </a:p>
          <a:p>
            <a:r>
              <a:rPr lang="en-US" sz="1400" dirty="0" smtClean="0"/>
              <a:t>	$</a:t>
            </a:r>
            <a:r>
              <a:rPr lang="en-US" sz="1400" dirty="0" err="1" smtClean="0"/>
              <a:t>uname</a:t>
            </a:r>
            <a:r>
              <a:rPr lang="en-US" sz="1400" dirty="0" smtClean="0"/>
              <a:t>=$_SESSION["</a:t>
            </a:r>
            <a:r>
              <a:rPr lang="en-US" sz="1400" dirty="0" err="1" smtClean="0"/>
              <a:t>uname</a:t>
            </a:r>
            <a:r>
              <a:rPr lang="en-US" sz="1400" dirty="0" smtClean="0"/>
              <a:t>"];</a:t>
            </a:r>
          </a:p>
          <a:p>
            <a:r>
              <a:rPr lang="en-US" sz="1400" dirty="0" smtClean="0"/>
              <a:t>	$pass= $_SESSION["pass"];</a:t>
            </a:r>
          </a:p>
          <a:p>
            <a:r>
              <a:rPr lang="en-US" sz="1400" dirty="0" smtClean="0"/>
              <a:t>	</a:t>
            </a:r>
          </a:p>
          <a:p>
            <a:r>
              <a:rPr lang="en-US" sz="1400" dirty="0" smtClean="0"/>
              <a:t>	</a:t>
            </a:r>
            <a:r>
              <a:rPr lang="en-US" sz="1400" dirty="0" err="1" smtClean="0"/>
              <a:t>print"User</a:t>
            </a:r>
            <a:r>
              <a:rPr lang="en-US" sz="1400" dirty="0" smtClean="0"/>
              <a:t> name = $</a:t>
            </a:r>
            <a:r>
              <a:rPr lang="en-US" sz="1400" dirty="0" err="1" smtClean="0"/>
              <a:t>uname</a:t>
            </a:r>
            <a:r>
              <a:rPr lang="en-US" sz="1400" dirty="0" smtClean="0"/>
              <a:t> and password= $pass";</a:t>
            </a:r>
          </a:p>
          <a:p>
            <a:r>
              <a:rPr lang="en-US" sz="1400" dirty="0" smtClean="0"/>
              <a:t>}</a:t>
            </a:r>
          </a:p>
          <a:p>
            <a:r>
              <a:rPr lang="en-US" sz="1400" dirty="0" smtClean="0"/>
              <a:t>?&gt;</a:t>
            </a:r>
            <a:endParaRPr lang="en-US" sz="1400" dirty="0"/>
          </a:p>
        </p:txBody>
      </p:sp>
      <p:cxnSp>
        <p:nvCxnSpPr>
          <p:cNvPr id="7" name="Straight Connector 6"/>
          <p:cNvCxnSpPr/>
          <p:nvPr/>
        </p:nvCxnSpPr>
        <p:spPr>
          <a:xfrm rot="5400000">
            <a:off x="1409700" y="2705100"/>
            <a:ext cx="5105400" cy="1588"/>
          </a:xfrm>
          <a:prstGeom prst="line">
            <a:avLst/>
          </a:prstGeom>
        </p:spPr>
        <p:style>
          <a:lnRef idx="2">
            <a:schemeClr val="accent6"/>
          </a:lnRef>
          <a:fillRef idx="0">
            <a:schemeClr val="accent6"/>
          </a:fillRef>
          <a:effectRef idx="1">
            <a:schemeClr val="accent6"/>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197" y="685801"/>
          <a:ext cx="8229602" cy="2962882"/>
        </p:xfrm>
        <a:graphic>
          <a:graphicData uri="http://schemas.openxmlformats.org/drawingml/2006/table">
            <a:tbl>
              <a:tblPr/>
              <a:tblGrid>
                <a:gridCol w="4114801"/>
                <a:gridCol w="4114801"/>
              </a:tblGrid>
              <a:tr h="190559">
                <a:tc>
                  <a:txBody>
                    <a:bodyPr/>
                    <a:lstStyle/>
                    <a:p>
                      <a:pPr algn="l" fontAlgn="t"/>
                      <a:r>
                        <a:rPr lang="en-US" sz="1200" b="1" dirty="0"/>
                        <a:t>Cookie</a:t>
                      </a:r>
                    </a:p>
                  </a:txBody>
                  <a:tcPr marL="49320" marR="49320" marT="49320" marB="49320">
                    <a:lnL w="12700" cap="flat" cmpd="sng" algn="ctr">
                      <a:solidFill>
                        <a:srgbClr val="C073EE"/>
                      </a:solidFill>
                      <a:prstDash val="solid"/>
                      <a:round/>
                      <a:headEnd type="none" w="med" len="med"/>
                      <a:tailEnd type="none" w="med" len="med"/>
                    </a:lnL>
                    <a:lnR w="12700" cap="flat" cmpd="sng" algn="ctr">
                      <a:solidFill>
                        <a:srgbClr val="E0031F"/>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1200" b="1" dirty="0"/>
                        <a:t>Session</a:t>
                      </a:r>
                    </a:p>
                  </a:txBody>
                  <a:tcPr marL="49320" marR="49320" marT="49320" marB="49320">
                    <a:lnL w="12700" cap="flat" cmpd="sng" algn="ctr">
                      <a:solidFill>
                        <a:srgbClr val="E0031F"/>
                      </a:solidFill>
                      <a:prstDash val="solid"/>
                      <a:round/>
                      <a:headEnd type="none" w="med" len="med"/>
                      <a:tailEnd type="none" w="med" len="med"/>
                    </a:lnL>
                    <a:lnR w="12700" cap="flat" cmpd="sng" algn="ctr">
                      <a:solidFill>
                        <a:srgbClr val="607551"/>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314350">
                <a:tc>
                  <a:txBody>
                    <a:bodyPr/>
                    <a:lstStyle/>
                    <a:p>
                      <a:pPr algn="l" fontAlgn="t">
                        <a:buFont typeface="Arial"/>
                        <a:buChar char="•"/>
                      </a:pPr>
                      <a:r>
                        <a:rPr lang="en-US" sz="1200" dirty="0"/>
                        <a:t>Cookies are client-side files that contain user information</a:t>
                      </a:r>
                    </a:p>
                  </a:txBody>
                  <a:tcPr marL="49320" marR="49320" marT="49320" marB="49320">
                    <a:lnL w="12700" cap="flat" cmpd="sng" algn="ctr">
                      <a:solidFill>
                        <a:srgbClr val="80D6F6"/>
                      </a:solidFill>
                      <a:prstDash val="solid"/>
                      <a:round/>
                      <a:headEnd type="none" w="med" len="med"/>
                      <a:tailEnd type="none" w="med" len="med"/>
                    </a:lnL>
                    <a:lnR w="12700" cap="flat" cmpd="sng" algn="ctr">
                      <a:solidFill>
                        <a:srgbClr val="40DF58"/>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l" fontAlgn="t">
                        <a:buFont typeface="Arial"/>
                        <a:buChar char="•"/>
                      </a:pPr>
                      <a:r>
                        <a:rPr lang="en-US" sz="1200"/>
                        <a:t>Sessions are server-side files which contain user information</a:t>
                      </a:r>
                    </a:p>
                  </a:txBody>
                  <a:tcPr marL="49320" marR="49320" marT="49320" marB="49320">
                    <a:lnL w="12700" cap="flat" cmpd="sng" algn="ctr">
                      <a:solidFill>
                        <a:srgbClr val="40DF58"/>
                      </a:solidFill>
                      <a:prstDash val="solid"/>
                      <a:round/>
                      <a:headEnd type="none" w="med" len="med"/>
                      <a:tailEnd type="none" w="med" len="med"/>
                    </a:lnL>
                    <a:lnR w="12700" cap="flat" cmpd="sng" algn="ctr">
                      <a:solidFill>
                        <a:srgbClr val="20EC3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314350">
                <a:tc>
                  <a:txBody>
                    <a:bodyPr/>
                    <a:lstStyle/>
                    <a:p>
                      <a:pPr algn="l" fontAlgn="t">
                        <a:buFont typeface="Arial"/>
                        <a:buChar char="•"/>
                      </a:pPr>
                      <a:r>
                        <a:rPr lang="en-US" sz="1200"/>
                        <a:t>Cookie ends depending on the lifetime you set for it</a:t>
                      </a:r>
                    </a:p>
                  </a:txBody>
                  <a:tcPr marL="49320" marR="49320" marT="49320" marB="49320">
                    <a:lnL w="12700" cap="flat" cmpd="sng" algn="ctr">
                      <a:solidFill>
                        <a:srgbClr val="307E36"/>
                      </a:solidFill>
                      <a:prstDash val="solid"/>
                      <a:round/>
                      <a:headEnd type="none" w="med" len="med"/>
                      <a:tailEnd type="none" w="med" len="med"/>
                    </a:lnL>
                    <a:lnR w="12700" cap="flat" cmpd="sng" algn="ctr">
                      <a:solidFill>
                        <a:srgbClr val="10E13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buFont typeface="Arial"/>
                        <a:buChar char="•"/>
                      </a:pPr>
                      <a:r>
                        <a:rPr lang="en-US" sz="1200"/>
                        <a:t>A session ends when a user closes his browser</a:t>
                      </a:r>
                    </a:p>
                  </a:txBody>
                  <a:tcPr marL="49320" marR="49320" marT="49320" marB="49320">
                    <a:lnL w="12700" cap="flat" cmpd="sng" algn="ctr">
                      <a:solidFill>
                        <a:srgbClr val="10E13D"/>
                      </a:solidFill>
                      <a:prstDash val="solid"/>
                      <a:round/>
                      <a:headEnd type="none" w="med" len="med"/>
                      <a:tailEnd type="none" w="med" len="med"/>
                    </a:lnL>
                    <a:lnR w="12700" cap="flat" cmpd="sng" algn="ctr">
                      <a:solidFill>
                        <a:srgbClr val="70D8F6"/>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438140">
                <a:tc>
                  <a:txBody>
                    <a:bodyPr/>
                    <a:lstStyle/>
                    <a:p>
                      <a:pPr algn="l" fontAlgn="t">
                        <a:buFont typeface="Arial"/>
                        <a:buChar char="•"/>
                      </a:pPr>
                      <a:r>
                        <a:rPr lang="en-US" sz="1200"/>
                        <a:t>You don't need to start cookie as it is stored in your local machine</a:t>
                      </a:r>
                    </a:p>
                  </a:txBody>
                  <a:tcPr marL="49320" marR="49320" marT="49320" marB="49320">
                    <a:lnL w="12700" cap="flat" cmpd="sng" algn="ctr">
                      <a:solidFill>
                        <a:srgbClr val="10FFEE"/>
                      </a:solidFill>
                      <a:prstDash val="solid"/>
                      <a:round/>
                      <a:headEnd type="none" w="med" len="med"/>
                      <a:tailEnd type="none" w="med" len="med"/>
                    </a:lnL>
                    <a:lnR w="12700" cap="flat" cmpd="sng" algn="ctr">
                      <a:solidFill>
                        <a:srgbClr val="300B37"/>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l" fontAlgn="t">
                        <a:buFont typeface="Arial"/>
                        <a:buChar char="•"/>
                      </a:pPr>
                      <a:r>
                        <a:rPr lang="en-US" sz="1200"/>
                        <a:t>In PHP, before using $_SESSION, you have to write session_start(); Likewise for other languages</a:t>
                      </a:r>
                    </a:p>
                  </a:txBody>
                  <a:tcPr marL="49320" marR="49320" marT="49320" marB="49320">
                    <a:lnL w="12700" cap="flat" cmpd="sng" algn="ctr">
                      <a:solidFill>
                        <a:srgbClr val="300B37"/>
                      </a:solidFill>
                      <a:prstDash val="solid"/>
                      <a:round/>
                      <a:headEnd type="none" w="med" len="med"/>
                      <a:tailEnd type="none" w="med" len="med"/>
                    </a:lnL>
                    <a:lnR w="12700" cap="flat" cmpd="sng" algn="ctr">
                      <a:solidFill>
                        <a:srgbClr val="10D058"/>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809512">
                <a:tc>
                  <a:txBody>
                    <a:bodyPr/>
                    <a:lstStyle/>
                    <a:p>
                      <a:pPr algn="l" fontAlgn="t">
                        <a:buFont typeface="Arial"/>
                        <a:buChar char="•"/>
                      </a:pPr>
                      <a:r>
                        <a:rPr lang="en-US" sz="1200"/>
                        <a:t>The official maximum cookie size is 4KB</a:t>
                      </a:r>
                    </a:p>
                  </a:txBody>
                  <a:tcPr marL="49320" marR="49320" marT="49320" marB="49320">
                    <a:lnL w="12700" cap="flat" cmpd="sng" algn="ctr">
                      <a:solidFill>
                        <a:srgbClr val="00D460"/>
                      </a:solidFill>
                      <a:prstDash val="solid"/>
                      <a:round/>
                      <a:headEnd type="none" w="med" len="med"/>
                      <a:tailEnd type="none" w="med" len="med"/>
                    </a:lnL>
                    <a:lnR w="12700" cap="flat" cmpd="sng" algn="ctr">
                      <a:solidFill>
                        <a:srgbClr val="10D56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buFont typeface="Arial"/>
                        <a:buChar char="•"/>
                      </a:pPr>
                      <a:r>
                        <a:rPr lang="en-US" sz="1200"/>
                        <a:t>Within-session you can store as much data as you like. The only limits you can reach is the maximum memory a script can consume at one time, which is 128MB by default</a:t>
                      </a:r>
                    </a:p>
                  </a:txBody>
                  <a:tcPr marL="49320" marR="49320" marT="49320" marB="49320">
                    <a:lnL w="12700" cap="flat" cmpd="sng" algn="ctr">
                      <a:solidFill>
                        <a:srgbClr val="10D560"/>
                      </a:solidFill>
                      <a:prstDash val="solid"/>
                      <a:round/>
                      <a:headEnd type="none" w="med" len="med"/>
                      <a:tailEnd type="none" w="med" len="med"/>
                    </a:lnL>
                    <a:lnR w="12700" cap="flat" cmpd="sng" algn="ctr">
                      <a:solidFill>
                        <a:srgbClr val="E0D46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314350">
                <a:tc>
                  <a:txBody>
                    <a:bodyPr/>
                    <a:lstStyle/>
                    <a:p>
                      <a:pPr algn="l" fontAlgn="t">
                        <a:buFont typeface="Arial"/>
                        <a:buChar char="•"/>
                      </a:pPr>
                      <a:r>
                        <a:rPr lang="en-US" sz="1200"/>
                        <a:t>A cookie is not dependent on Session</a:t>
                      </a:r>
                    </a:p>
                  </a:txBody>
                  <a:tcPr marL="49320" marR="49320" marT="49320" marB="49320">
                    <a:lnL w="12700" cap="flat" cmpd="sng" algn="ctr">
                      <a:solidFill>
                        <a:srgbClr val="50D760"/>
                      </a:solidFill>
                      <a:prstDash val="solid"/>
                      <a:round/>
                      <a:headEnd type="none" w="med" len="med"/>
                      <a:tailEnd type="none" w="med" len="med"/>
                    </a:lnL>
                    <a:lnR w="12700" cap="flat" cmpd="sng" algn="ctr">
                      <a:solidFill>
                        <a:srgbClr val="60D9F6"/>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l" fontAlgn="t">
                        <a:buFont typeface="Arial"/>
                        <a:buChar char="•"/>
                      </a:pPr>
                      <a:r>
                        <a:rPr lang="en-US" sz="1200"/>
                        <a:t>A session is dependent on Cookie</a:t>
                      </a:r>
                    </a:p>
                  </a:txBody>
                  <a:tcPr marL="49320" marR="49320" marT="49320" marB="49320">
                    <a:lnL w="12700" cap="flat" cmpd="sng" algn="ctr">
                      <a:solidFill>
                        <a:srgbClr val="60D9F6"/>
                      </a:solidFill>
                      <a:prstDash val="solid"/>
                      <a:round/>
                      <a:headEnd type="none" w="med" len="med"/>
                      <a:tailEnd type="none" w="med" len="med"/>
                    </a:lnL>
                    <a:lnR w="12700" cap="flat" cmpd="sng" algn="ctr">
                      <a:solidFill>
                        <a:srgbClr val="70FDEE"/>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438140">
                <a:tc>
                  <a:txBody>
                    <a:bodyPr/>
                    <a:lstStyle/>
                    <a:p>
                      <a:pPr algn="l" fontAlgn="t">
                        <a:buFont typeface="Arial"/>
                        <a:buChar char="•"/>
                      </a:pPr>
                      <a:r>
                        <a:rPr lang="en-US" sz="1200"/>
                        <a:t>There is no function named unsetcookie()</a:t>
                      </a:r>
                    </a:p>
                  </a:txBody>
                  <a:tcPr marL="49320" marR="49320" marT="49320" marB="49320">
                    <a:lnL w="12700" cap="flat" cmpd="sng" algn="ctr">
                      <a:solidFill>
                        <a:srgbClr val="20C84C"/>
                      </a:solidFill>
                      <a:prstDash val="solid"/>
                      <a:round/>
                      <a:headEnd type="none" w="med" len="med"/>
                      <a:tailEnd type="none" w="med" len="med"/>
                    </a:lnL>
                    <a:lnR w="12700" cap="flat" cmpd="sng" algn="ctr">
                      <a:solidFill>
                        <a:srgbClr val="70061F"/>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F00F37"/>
                      </a:solidFill>
                      <a:prstDash val="solid"/>
                      <a:round/>
                      <a:headEnd type="none" w="med" len="med"/>
                      <a:tailEnd type="none" w="med" len="med"/>
                    </a:lnB>
                    <a:solidFill>
                      <a:srgbClr val="F9F9F9"/>
                    </a:solidFill>
                  </a:tcPr>
                </a:tc>
                <a:tc>
                  <a:txBody>
                    <a:bodyPr/>
                    <a:lstStyle/>
                    <a:p>
                      <a:pPr algn="l" fontAlgn="t">
                        <a:buFont typeface="Arial"/>
                        <a:buChar char="•"/>
                      </a:pPr>
                      <a:r>
                        <a:rPr lang="en-US" sz="1200" dirty="0" err="1"/>
                        <a:t>Session_destroy</a:t>
                      </a:r>
                      <a:r>
                        <a:rPr lang="en-US" sz="1200" dirty="0"/>
                        <a:t>(); is used to destroy all registered data or to unset some</a:t>
                      </a:r>
                    </a:p>
                  </a:txBody>
                  <a:tcPr marL="49320" marR="49320" marT="49320" marB="49320">
                    <a:lnL w="12700" cap="flat" cmpd="sng" algn="ctr">
                      <a:solidFill>
                        <a:srgbClr val="70061F"/>
                      </a:solidFill>
                      <a:prstDash val="solid"/>
                      <a:round/>
                      <a:headEnd type="none" w="med" len="med"/>
                      <a:tailEnd type="none" w="med" len="med"/>
                    </a:lnL>
                    <a:lnR w="12700" cap="flat" cmpd="sng" algn="ctr">
                      <a:solidFill>
                        <a:srgbClr val="B0031F"/>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90D060"/>
                      </a:solidFill>
                      <a:prstDash val="solid"/>
                      <a:round/>
                      <a:headEnd type="none" w="med" len="med"/>
                      <a:tailEnd type="none" w="med" len="med"/>
                    </a:lnB>
                    <a:solidFill>
                      <a:srgbClr val="F9F9F9"/>
                    </a:solidFill>
                  </a:tcPr>
                </a:tc>
              </a:tr>
            </a:tbl>
          </a:graphicData>
        </a:graphic>
      </p:graphicFrame>
      <p:sp>
        <p:nvSpPr>
          <p:cNvPr id="1025" name="Rectangle 1"/>
          <p:cNvSpPr>
            <a:spLocks noChangeArrowheads="1"/>
          </p:cNvSpPr>
          <p:nvPr/>
        </p:nvSpPr>
        <p:spPr bwMode="auto">
          <a:xfrm>
            <a:off x="0" y="152400"/>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1" i="0" u="none" strike="noStrike" cap="none" normalizeH="0" baseline="0" dirty="0" smtClean="0">
                <a:ln>
                  <a:noFill/>
                </a:ln>
                <a:solidFill>
                  <a:srgbClr val="222222"/>
                </a:solidFill>
                <a:effectLst/>
                <a:latin typeface="Source Sans Pro"/>
                <a:cs typeface="Arial" pitchFamily="34" charset="0"/>
              </a:rPr>
              <a:t>Cookie Vs. Session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662</TotalTime>
  <Words>992</Words>
  <Application>Microsoft Office PowerPoint</Application>
  <PresentationFormat>On-screen Show (4:3)</PresentationFormat>
  <Paragraphs>154</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Gnanasangama</dc:creator>
  <cp:lastModifiedBy>Gnanasangama</cp:lastModifiedBy>
  <cp:revision>31</cp:revision>
  <dcterms:created xsi:type="dcterms:W3CDTF">2020-04-15T05:44:57Z</dcterms:created>
  <dcterms:modified xsi:type="dcterms:W3CDTF">2020-04-17T09:55:00Z</dcterms:modified>
</cp:coreProperties>
</file>